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748" r:id="rId2"/>
    <p:sldId id="1050" r:id="rId3"/>
    <p:sldId id="1152" r:id="rId4"/>
    <p:sldId id="887" r:id="rId5"/>
    <p:sldId id="1167" r:id="rId6"/>
    <p:sldId id="1399" r:id="rId7"/>
    <p:sldId id="1401" r:id="rId8"/>
    <p:sldId id="1376" r:id="rId9"/>
    <p:sldId id="1398" r:id="rId10"/>
    <p:sldId id="1372" r:id="rId11"/>
    <p:sldId id="1397" r:id="rId12"/>
    <p:sldId id="1384" r:id="rId13"/>
    <p:sldId id="1378" r:id="rId14"/>
    <p:sldId id="1383" r:id="rId15"/>
    <p:sldId id="1381" r:id="rId16"/>
    <p:sldId id="1382" r:id="rId17"/>
    <p:sldId id="1379" r:id="rId18"/>
    <p:sldId id="1373" r:id="rId19"/>
    <p:sldId id="1377" r:id="rId20"/>
    <p:sldId id="1374" r:id="rId21"/>
    <p:sldId id="1375" r:id="rId22"/>
    <p:sldId id="1400" r:id="rId23"/>
    <p:sldId id="1153" r:id="rId24"/>
    <p:sldId id="1105" r:id="rId25"/>
    <p:sldId id="1104" r:id="rId26"/>
    <p:sldId id="982" r:id="rId27"/>
    <p:sldId id="983" r:id="rId28"/>
    <p:sldId id="980" r:id="rId29"/>
    <p:sldId id="981" r:id="rId30"/>
    <p:sldId id="974" r:id="rId31"/>
    <p:sldId id="975" r:id="rId32"/>
    <p:sldId id="1143" r:id="rId33"/>
    <p:sldId id="1154" r:id="rId34"/>
    <p:sldId id="985" r:id="rId35"/>
    <p:sldId id="1151" r:id="rId36"/>
    <p:sldId id="1155" r:id="rId37"/>
    <p:sldId id="1149" r:id="rId38"/>
    <p:sldId id="1150" r:id="rId39"/>
    <p:sldId id="1156" r:id="rId40"/>
    <p:sldId id="1157" r:id="rId41"/>
    <p:sldId id="1158" r:id="rId42"/>
    <p:sldId id="1159" r:id="rId43"/>
    <p:sldId id="1160" r:id="rId44"/>
    <p:sldId id="1161" r:id="rId45"/>
    <p:sldId id="986" r:id="rId46"/>
    <p:sldId id="1162" r:id="rId47"/>
    <p:sldId id="1163" r:id="rId48"/>
    <p:sldId id="1164" r:id="rId49"/>
    <p:sldId id="1129" r:id="rId50"/>
    <p:sldId id="1133" r:id="rId51"/>
    <p:sldId id="1140" r:id="rId52"/>
    <p:sldId id="1125" r:id="rId53"/>
    <p:sldId id="1126" r:id="rId54"/>
    <p:sldId id="1127" r:id="rId55"/>
    <p:sldId id="1124" r:id="rId56"/>
    <p:sldId id="1128" r:id="rId57"/>
    <p:sldId id="1131" r:id="rId58"/>
    <p:sldId id="1130" r:id="rId59"/>
    <p:sldId id="1165" r:id="rId60"/>
    <p:sldId id="1108" r:id="rId61"/>
    <p:sldId id="1144" r:id="rId62"/>
    <p:sldId id="1145" r:id="rId63"/>
    <p:sldId id="1111" r:id="rId64"/>
    <p:sldId id="1136" r:id="rId65"/>
    <p:sldId id="1112" r:id="rId66"/>
    <p:sldId id="1137" r:id="rId67"/>
    <p:sldId id="1134" r:id="rId68"/>
    <p:sldId id="1139" r:id="rId69"/>
    <p:sldId id="1166" r:id="rId70"/>
    <p:sldId id="1138" r:id="rId7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74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215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69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DDEC5-349F-AA4E-53A4-650650727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F49364-F8CE-55DF-506D-681AA5DA6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29C10C-315F-253B-522A-52D73E93C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3FE57-3905-FC0A-10EF-13FF25E3B8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29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19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4F263-6527-255A-7A0A-3A35434C2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D6D704-FF3C-9D46-D612-2898AE2EB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DBC1FE-34E4-A4CE-9E98-E09B6BB3C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364EE-57A9-AC89-3905-1B2221D67C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701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111EB-3952-D153-8302-2E3137926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ED3915-713D-2F40-5DF0-D389C113C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550F57-167B-09C7-06BE-2A87494FD0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6C32C-23C7-4667-C59C-26381A895F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38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77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2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69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97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37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005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58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955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558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660B4-28B7-F1A2-45F2-C95E0B961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D8D4A-A11F-FDF8-96D7-55CBE21F7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22DBAE-5D3A-04C1-38FA-973724998C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BB543-69A2-3036-6222-2986BDAA99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436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718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8E307-8B2A-6DE0-2F91-22B468621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9016AC-F921-D83B-AC52-CF60BEC02A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5A637D-552E-2535-4D5C-E30ACD6D44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F09E0-8762-3FE1-A95A-146A7636D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980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C2507-02E0-8C89-1643-F803F50C4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003816-EA54-8365-F491-2967D06D2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50EC66-F198-7477-4139-CED8C568A2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9A902F-D87B-4762-F858-659C40C8F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97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995A5-7E23-F0FC-100E-B731FC53B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178DD8-BD73-7D80-6CD7-292B56713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34CE6D-0FAE-CD18-6995-9BE826E7D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9DD6F6-E2CF-80C5-C46A-59A1D143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13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F9A7F-9F80-2B0B-F1CF-505D48592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780AC8-1D9B-9C09-E267-C3F6561349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9B9EE0-1886-5E0C-165A-A64C7068A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C085B-4335-FABD-DB8D-672F7486E2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19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F3BEB-CB8A-28A7-EA13-7F1234DFF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E24EB7-D2E1-6185-46B6-4BDA09A090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48F84A-DDE7-83EE-78A9-83A6C644A9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D91E4-97A6-AC8A-B62E-5C9C04EB40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3683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F11BD-21D5-3C52-D8A5-D5D315BEA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DDC694-4E78-945E-3459-EF68184543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E3F7AF-9AD8-9D27-B58E-7CCA24C08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E9347-0255-0C83-A65A-4C71F28EC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942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4E414-D7CA-10B8-2A05-43425604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82F0A9-D233-2A50-6A02-C770B03FB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558A93-534F-902E-4A64-3407F9730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5119B-ADFD-52A6-B325-EB66B0E0F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949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1AD2D-56B4-69FE-CEC5-1D5C795FF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CA2E3-DB13-A42A-5B39-7860170FD8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504B43-E492-B6B2-B022-C30D50DF61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C3D8C-5E56-7F93-8D33-302F36D7D0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477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255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F1F56-07A7-4278-1B19-A5E45A2B0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85ACD3-1359-BC7F-09E2-B87A29862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DF1A35-EE67-D0DD-DB27-C260F2CBA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3BF93-D74B-447C-023F-C567265CB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4508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4411-3060-AE5C-BB9E-8D147BCE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1BBAB0-58F0-400E-8B69-03635528DE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42AD29-CEC0-3FFB-1E10-A789A94629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BC1F1-CD14-51F4-0186-CB862757C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820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25F52-8ED4-3AF0-1183-6C4A4474F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A1DCD-3E55-051E-89EA-6E2B61F53D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11B35A-701D-BBC8-99DE-AA620E874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DB31A-5941-815C-0615-1892FA4467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076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6388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656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703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724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366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755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88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2585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4987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263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34C6D-C8F1-843F-F0B2-C6F327958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2D839C-67D5-8B2C-392D-87E9522F6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283650-C028-3256-B014-959570342E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5AAD83-08C0-F5DD-B943-9E0026E3DF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282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292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458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450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683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9132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244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912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2204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5898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27F63-8B8D-66D7-AAE2-4B14DA763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3F10C1-62A8-360E-890A-FA21F599BD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F0FB75-FDD8-7B09-18D1-62278FB6D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6D9CF-554C-C796-6908-BEF1B07400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1549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94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2026</a:t>
            </a:r>
            <a:br>
              <a:rPr lang="en-US" sz="4000" dirty="0"/>
            </a:br>
            <a:r>
              <a:rPr lang="en-US" sz="3100" dirty="0"/>
              <a:t>Lecture 10:  TCP/IP DNS and Sockets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group photo survey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 a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TCP/IP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LinuxGetUrl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05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F86FC-D176-C35C-B4DB-8D3F245BF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8456D-1F33-8923-6976-989B40B73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8D7E7-6FC9-8ABA-8E7D-D31CBA0E1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group photo survey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 a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TCP/IP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LinuxGetUrl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4FB27D-62D1-733B-02DB-1B0D1BB74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2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B9B0-6ADE-4BD5-95EC-B160D5576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36629-3EA0-44D7-832A-AE3413F36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4273714"/>
          </a:xfrm>
        </p:spPr>
        <p:txBody>
          <a:bodyPr>
            <a:normAutofit/>
          </a:bodyPr>
          <a:lstStyle/>
          <a:p>
            <a:r>
              <a:rPr lang="en-US" dirty="0"/>
              <a:t>Time to begin building your engines.</a:t>
            </a:r>
          </a:p>
          <a:p>
            <a:pPr marL="976313" lvl="1" indent="-514350">
              <a:buFont typeface="+mj-lt"/>
              <a:buAutoNum type="alphaLcPeriod"/>
            </a:pPr>
            <a:r>
              <a:rPr lang="en-US" dirty="0"/>
              <a:t>What classes and public members do you need?</a:t>
            </a:r>
          </a:p>
          <a:p>
            <a:pPr marL="976313" lvl="1" indent="-514350">
              <a:buFont typeface="+mj-lt"/>
              <a:buAutoNum type="alphaLcPeriod"/>
            </a:pPr>
            <a:r>
              <a:rPr lang="en-US" dirty="0"/>
              <a:t>How many main( ) routines will there be?</a:t>
            </a:r>
          </a:p>
          <a:p>
            <a:pPr marL="976313" lvl="1" indent="-514350">
              <a:buFont typeface="+mj-lt"/>
              <a:buAutoNum type="alphaLcPeriod"/>
            </a:pPr>
            <a:r>
              <a:rPr lang="en-US" dirty="0"/>
              <a:t>What file or message formats will you use?</a:t>
            </a:r>
          </a:p>
          <a:p>
            <a:pPr marL="976313" lvl="1" indent="-514350">
              <a:buFont typeface="+mj-lt"/>
              <a:buAutoNum type="alphaLcPeriod"/>
            </a:pPr>
            <a:r>
              <a:rPr lang="en-US" dirty="0"/>
              <a:t>If you pass messages, do you batch them?</a:t>
            </a:r>
          </a:p>
          <a:p>
            <a:pPr marL="976313" lvl="1" indent="-514350">
              <a:buFont typeface="+mj-lt"/>
              <a:buAutoNum type="alphaLcPeriod"/>
            </a:pPr>
            <a:r>
              <a:rPr lang="en-US" dirty="0"/>
              <a:t>Will you use scripts/make/your own main( ) to run the whole thing?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138E5-03FE-4E5B-8500-B106969A0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00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E6ED4-55A6-B628-D0E5-C8D83C053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CCA33-4CAD-DC9D-E683-AFED54333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58DF0-6DA3-9B30-3A43-B8E157C51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group photo survey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 a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TCP/IP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LinuxGetUrl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801CB-4D30-95F3-8FE4-E4CABBE6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99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8DD96-3909-4E81-5697-9F729637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0B6FB-E402-D22F-1D47-101CD4E36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Your team’s individualized report and grade has been posted to Canvas.</a:t>
            </a:r>
          </a:p>
          <a:p>
            <a:r>
              <a:rPr lang="en-US" dirty="0"/>
              <a:t>Your own grade for percent of required responses you entered will be </a:t>
            </a:r>
            <a:r>
              <a:rPr lang="en-US"/>
              <a:t>posted soon.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1AF1C0-F923-11B8-AB4E-2D53B427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1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F8BA5-38C5-375E-35B3-238DE1C67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930F5-2900-1D06-CEB9-E575EDC1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3D77D-6B72-63FD-8156-785E4E60B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can show you the standings but not the final scores because I’m using them for grading.</a:t>
            </a:r>
          </a:p>
          <a:p>
            <a:r>
              <a:rPr lang="en-US" dirty="0"/>
              <a:t>Even though I can’t show you the final scores, I can report there’s not much difference between first and last place.</a:t>
            </a:r>
          </a:p>
          <a:p>
            <a:r>
              <a:rPr lang="en-US" dirty="0"/>
              <a:t>It’s very unlikely to change anyone’s final grades.</a:t>
            </a:r>
          </a:p>
          <a:p>
            <a:r>
              <a:rPr lang="en-US" dirty="0"/>
              <a:t>You all did well.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14023-CC50-5A9C-F14D-79BAA7C3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16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0F6F2D-34AA-4AB0-8E00-B214F3A68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A1C85B-98F9-9358-3707-A175AD2486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30870"/>
            <a:ext cx="8229600" cy="45962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8A09CD-1111-0910-9E95-2944527CC111}"/>
              </a:ext>
            </a:extLst>
          </p:cNvPr>
          <p:cNvSpPr txBox="1"/>
          <p:nvPr/>
        </p:nvSpPr>
        <p:spPr>
          <a:xfrm>
            <a:off x="3825240" y="2644170"/>
            <a:ext cx="149352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65874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F2AE40-DB78-BECB-370B-79A8F3DC6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44EFEB-F7DF-328F-B712-638A9CF17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86002"/>
            <a:ext cx="8229600" cy="50859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55A7B9-D3B8-B622-199D-FB72964CD401}"/>
              </a:ext>
            </a:extLst>
          </p:cNvPr>
          <p:cNvSpPr txBox="1"/>
          <p:nvPr/>
        </p:nvSpPr>
        <p:spPr>
          <a:xfrm>
            <a:off x="3825240" y="2644170"/>
            <a:ext cx="149352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06640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95DB26-5D8E-B3E3-1F2B-B3BD13B25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2371DA-B9BE-1B37-05D9-8BA276C656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9857"/>
            <a:ext cx="8229600" cy="58782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1163D0-6231-B9A2-3438-5740D0E7FB3B}"/>
              </a:ext>
            </a:extLst>
          </p:cNvPr>
          <p:cNvSpPr txBox="1"/>
          <p:nvPr/>
        </p:nvSpPr>
        <p:spPr>
          <a:xfrm>
            <a:off x="3825240" y="2644170"/>
            <a:ext cx="149352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80405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93512C-B4DF-1FD2-10A1-60130972E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0F46AB-2B99-E39C-9F6C-D6D8335F4A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1" y="457200"/>
            <a:ext cx="7691717" cy="5943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0AA7AF-3DF6-8D18-6281-318132F903F7}"/>
              </a:ext>
            </a:extLst>
          </p:cNvPr>
          <p:cNvSpPr txBox="1"/>
          <p:nvPr/>
        </p:nvSpPr>
        <p:spPr>
          <a:xfrm>
            <a:off x="3825240" y="2644170"/>
            <a:ext cx="149352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6636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A564FC-8300-4EE9-9488-4444D25A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02C1E1-A5C6-8172-6EA3-A400B8417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1052"/>
            <a:ext cx="8229600" cy="39358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488B4A-5824-6402-804D-C82F3244A177}"/>
              </a:ext>
            </a:extLst>
          </p:cNvPr>
          <p:cNvSpPr txBox="1"/>
          <p:nvPr/>
        </p:nvSpPr>
        <p:spPr>
          <a:xfrm>
            <a:off x="3825240" y="2644170"/>
            <a:ext cx="149352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39002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CE476C-234B-E23A-1A33-85E61387C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9AB1F5-772A-5BE0-4D30-B359FE78E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09581"/>
            <a:ext cx="8229600" cy="48388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F3E88C-1410-2F43-E7E8-5AB6FC309D68}"/>
              </a:ext>
            </a:extLst>
          </p:cNvPr>
          <p:cNvSpPr txBox="1"/>
          <p:nvPr/>
        </p:nvSpPr>
        <p:spPr>
          <a:xfrm>
            <a:off x="4198620" y="2644170"/>
            <a:ext cx="74676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059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8AFCFC-BEE4-B3E9-6F51-350D74F1E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B0FF85-1FF2-8C17-FAC1-1252520EC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14425"/>
            <a:ext cx="8229600" cy="4629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1746F4-6AAE-38C3-BBF4-DE1A421C0335}"/>
              </a:ext>
            </a:extLst>
          </p:cNvPr>
          <p:cNvSpPr txBox="1"/>
          <p:nvPr/>
        </p:nvSpPr>
        <p:spPr>
          <a:xfrm>
            <a:off x="4198620" y="2644170"/>
            <a:ext cx="74676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47503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2C6893-00C8-7F52-0045-4072A440B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0E4FEF-AE26-AA3E-8802-3FEF2B62E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952" y="371745"/>
            <a:ext cx="4348096" cy="61145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5CF5D0-730C-712B-EF37-85D45E502FD6}"/>
              </a:ext>
            </a:extLst>
          </p:cNvPr>
          <p:cNvSpPr txBox="1"/>
          <p:nvPr/>
        </p:nvSpPr>
        <p:spPr>
          <a:xfrm>
            <a:off x="4198620" y="2644170"/>
            <a:ext cx="74676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0599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B4779B-8EC5-30BD-8505-F6B72FBCB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6BE884-C744-FCD8-5C0C-843452D108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69562"/>
            <a:ext cx="8229600" cy="5718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3C8A2E-6260-EA18-92CE-90CEC7A84EE6}"/>
              </a:ext>
            </a:extLst>
          </p:cNvPr>
          <p:cNvSpPr txBox="1"/>
          <p:nvPr/>
        </p:nvSpPr>
        <p:spPr>
          <a:xfrm>
            <a:off x="4198620" y="2644170"/>
            <a:ext cx="74676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1029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DEB3A8-344B-747B-227E-A37FDD237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E6F24F-5520-A83D-0901-F3D6F99665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76" y="320979"/>
            <a:ext cx="4130048" cy="62179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776E10-B84A-7813-B092-20BAB7591D83}"/>
              </a:ext>
            </a:extLst>
          </p:cNvPr>
          <p:cNvSpPr txBox="1"/>
          <p:nvPr/>
        </p:nvSpPr>
        <p:spPr>
          <a:xfrm>
            <a:off x="4198620" y="2644170"/>
            <a:ext cx="74676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0696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68EA7B-8235-1E28-E80D-9AFE210C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00C3FA-0BB5-A92D-D581-E94AE34BC2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63504"/>
            <a:ext cx="8229600" cy="4530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599A04-D008-7775-8867-1E0B202864CA}"/>
              </a:ext>
            </a:extLst>
          </p:cNvPr>
          <p:cNvSpPr txBox="1"/>
          <p:nvPr/>
        </p:nvSpPr>
        <p:spPr>
          <a:xfrm>
            <a:off x="4198620" y="2644170"/>
            <a:ext cx="74676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9659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F8EAD2-E74E-AC72-7726-8DB7AB49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4EA17B-B3BD-A367-D3DE-5442F2993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14425"/>
            <a:ext cx="8229600" cy="4629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34B2EA-7F22-D71B-D1F8-91813F1C60A9}"/>
              </a:ext>
            </a:extLst>
          </p:cNvPr>
          <p:cNvSpPr txBox="1"/>
          <p:nvPr/>
        </p:nvSpPr>
        <p:spPr>
          <a:xfrm>
            <a:off x="4198620" y="2644170"/>
            <a:ext cx="74676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3194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FAA647-FBA5-F63C-17A0-36C51DA58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B5EDFC-C0F3-661C-DF9F-C14E76C84E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78" y="490247"/>
            <a:ext cx="7928043" cy="59196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5DFE61-D040-8EEA-FCD5-0C6E50BBEACF}"/>
              </a:ext>
            </a:extLst>
          </p:cNvPr>
          <p:cNvSpPr txBox="1"/>
          <p:nvPr/>
        </p:nvSpPr>
        <p:spPr>
          <a:xfrm>
            <a:off x="4198620" y="2644170"/>
            <a:ext cx="74676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2819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F380C0-3922-3572-41C3-83E1617F7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2D0D60-348B-D1FA-A0D5-5FB5AEE98E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8" y="666983"/>
            <a:ext cx="8229600" cy="55240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D6C644-A63E-82F0-1138-FEA83A6D03B7}"/>
              </a:ext>
            </a:extLst>
          </p:cNvPr>
          <p:cNvSpPr txBox="1"/>
          <p:nvPr/>
        </p:nvSpPr>
        <p:spPr>
          <a:xfrm>
            <a:off x="4198620" y="2644170"/>
            <a:ext cx="74676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6948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1B01-5383-9EDE-16D9-96E87AB09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standings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F1890-C576-81E8-C1B1-B334661E8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220" y="1600199"/>
            <a:ext cx="3246120" cy="4525963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000" dirty="0"/>
              <a:t>Check Engine Light</a:t>
            </a:r>
          </a:p>
          <a:p>
            <a:pPr marL="45720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000" dirty="0"/>
              <a:t>Cache Me If You Can</a:t>
            </a:r>
          </a:p>
          <a:p>
            <a:pPr marL="45720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000" dirty="0"/>
              <a:t>Crawl Me Maybe</a:t>
            </a:r>
          </a:p>
          <a:p>
            <a:pPr marL="45720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000" dirty="0"/>
              <a:t>Browser Juniors</a:t>
            </a:r>
          </a:p>
          <a:p>
            <a:pPr marL="45720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000" dirty="0" err="1"/>
              <a:t>OSeans</a:t>
            </a:r>
            <a:r>
              <a:rPr lang="en-US" sz="2000" dirty="0"/>
              <a:t> 7</a:t>
            </a:r>
          </a:p>
          <a:p>
            <a:pPr marL="45720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000" dirty="0"/>
              <a:t>The Most </a:t>
            </a:r>
            <a:r>
              <a:rPr lang="en-US" sz="2000" dirty="0" err="1"/>
              <a:t>Most</a:t>
            </a:r>
            <a:r>
              <a:rPr lang="en-US" sz="2000" dirty="0"/>
              <a:t> Wanted</a:t>
            </a:r>
          </a:p>
          <a:p>
            <a:pPr marL="457200" indent="-457200">
              <a:spcBef>
                <a:spcPts val="800"/>
              </a:spcBef>
              <a:buFont typeface="+mj-lt"/>
              <a:buAutoNum type="arabicPeriod"/>
            </a:pPr>
            <a:r>
              <a:rPr lang="en-US" sz="2000" dirty="0"/>
              <a:t>The </a:t>
            </a:r>
            <a:r>
              <a:rPr lang="en-US" sz="2000" dirty="0" err="1"/>
              <a:t>Avengineers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EB71D-E5FA-B521-F976-0867377F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8B83503-B7D3-A56A-2CB6-5639DC95C347}"/>
              </a:ext>
            </a:extLst>
          </p:cNvPr>
          <p:cNvSpPr txBox="1">
            <a:spLocks/>
          </p:cNvSpPr>
          <p:nvPr/>
        </p:nvSpPr>
        <p:spPr>
          <a:xfrm>
            <a:off x="4808220" y="1600200"/>
            <a:ext cx="35280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5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4763" algn="l" defTabSz="914400" rtl="0" eaLnBrk="1" latinLnBrk="0" hangingPunct="1"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3175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800"/>
              </a:spcBef>
              <a:buFont typeface="+mj-lt"/>
              <a:buAutoNum type="arabicPeriod" startAt="8"/>
            </a:pPr>
            <a:r>
              <a:rPr lang="en-US" sz="2000" dirty="0"/>
              <a:t>The Ranking Hat</a:t>
            </a:r>
          </a:p>
          <a:p>
            <a:pPr marL="457200" indent="-457200">
              <a:spcBef>
                <a:spcPts val="800"/>
              </a:spcBef>
              <a:buFont typeface="+mj-lt"/>
              <a:buAutoNum type="arabicPeriod" startAt="8"/>
            </a:pPr>
            <a:r>
              <a:rPr lang="en-US" sz="2000" dirty="0"/>
              <a:t>I’m Feeling Lucky</a:t>
            </a:r>
          </a:p>
          <a:p>
            <a:pPr marL="457200" indent="-457200">
              <a:spcBef>
                <a:spcPts val="800"/>
              </a:spcBef>
              <a:buFont typeface="+mj-lt"/>
              <a:buAutoNum type="arabicPeriod" startAt="8"/>
            </a:pPr>
            <a:r>
              <a:rPr lang="en-US" sz="2000" dirty="0" err="1"/>
              <a:t>Twoogle</a:t>
            </a:r>
            <a:endParaRPr lang="en-US" sz="2000" dirty="0"/>
          </a:p>
          <a:p>
            <a:pPr marL="457200" indent="-457200">
              <a:spcBef>
                <a:spcPts val="800"/>
              </a:spcBef>
              <a:buFont typeface="+mj-lt"/>
              <a:buAutoNum type="arabicPeriod" startAt="8"/>
            </a:pPr>
            <a:r>
              <a:rPr lang="en-US" sz="2000" dirty="0"/>
              <a:t>404 Found</a:t>
            </a:r>
          </a:p>
          <a:p>
            <a:pPr marL="457200" indent="-457200">
              <a:spcBef>
                <a:spcPts val="800"/>
              </a:spcBef>
              <a:buFont typeface="+mj-lt"/>
              <a:buAutoNum type="arabicPeriod" startAt="8"/>
            </a:pPr>
            <a:r>
              <a:rPr lang="en-US" sz="2000" dirty="0" err="1"/>
              <a:t>bing</a:t>
            </a:r>
            <a:r>
              <a:rPr lang="en-US" sz="2000" dirty="0"/>
              <a:t> chilling</a:t>
            </a:r>
          </a:p>
          <a:p>
            <a:pPr marL="457200" indent="-457200">
              <a:spcBef>
                <a:spcPts val="800"/>
              </a:spcBef>
              <a:buFont typeface="+mj-lt"/>
              <a:buAutoNum type="arabicPeriod" startAt="8"/>
            </a:pPr>
            <a:r>
              <a:rPr lang="en-US" sz="2000" dirty="0"/>
              <a:t>Seamus the Search Engine</a:t>
            </a:r>
          </a:p>
          <a:p>
            <a:pPr marL="457200" indent="-457200">
              <a:spcBef>
                <a:spcPts val="800"/>
              </a:spcBef>
              <a:buFont typeface="+mj-lt"/>
              <a:buAutoNum type="arabicPeriod" startAt="8"/>
            </a:pPr>
            <a:r>
              <a:rPr lang="en-US" sz="2000" dirty="0"/>
              <a:t>Closed AI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0C6ED7-EB1C-D945-D737-F5194AD99D65}"/>
              </a:ext>
            </a:extLst>
          </p:cNvPr>
          <p:cNvSpPr txBox="1"/>
          <p:nvPr/>
        </p:nvSpPr>
        <p:spPr>
          <a:xfrm>
            <a:off x="2398395" y="5181600"/>
            <a:ext cx="4347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C00000"/>
                </a:solidFill>
              </a:rPr>
              <a:t>They were all good.  I hope you had fun.</a:t>
            </a:r>
          </a:p>
        </p:txBody>
      </p:sp>
    </p:spTree>
    <p:extLst>
      <p:ext uri="{BB962C8B-B14F-4D97-AF65-F5344CB8AC3E}">
        <p14:creationId xmlns:p14="http://schemas.microsoft.com/office/powerpoint/2010/main" val="44347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447D9-12EA-443D-A973-3C2DCD0C7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FEBC0-F463-C926-D3CA-A182B5843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ABC43-B28C-217B-8B43-5BDE99B26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group photo survey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read a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TCP/IP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LinuxGetUrl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697792-4600-ED95-B6AA-DC52F38E0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6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EA6D01C-7573-43DB-BF1E-D51A2EA2AEA1}"/>
              </a:ext>
            </a:extLst>
          </p:cNvPr>
          <p:cNvSpPr/>
          <p:nvPr/>
        </p:nvSpPr>
        <p:spPr>
          <a:xfrm>
            <a:off x="2777007" y="1867436"/>
            <a:ext cx="3589986" cy="270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FDBDE7-2FB8-4C6E-98EE-273A3AA0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A44C1C-FC01-499A-9F22-3AE73F6A3050}"/>
              </a:ext>
            </a:extLst>
          </p:cNvPr>
          <p:cNvSpPr txBox="1"/>
          <p:nvPr/>
        </p:nvSpPr>
        <p:spPr>
          <a:xfrm>
            <a:off x="577941" y="1648496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Browser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41C207-7C05-431C-AC1A-79296B8C9A23}"/>
              </a:ext>
            </a:extLst>
          </p:cNvPr>
          <p:cNvSpPr txBox="1"/>
          <p:nvPr/>
        </p:nvSpPr>
        <p:spPr>
          <a:xfrm>
            <a:off x="7017420" y="1636904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Website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9035DA-B667-47A3-A8DA-89FEEBEB6A4E}"/>
              </a:ext>
            </a:extLst>
          </p:cNvPr>
          <p:cNvSpPr/>
          <p:nvPr/>
        </p:nvSpPr>
        <p:spPr>
          <a:xfrm>
            <a:off x="2683636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AC7EA3-E973-4D0B-B29D-C15FA6458AB6}"/>
              </a:ext>
            </a:extLst>
          </p:cNvPr>
          <p:cNvSpPr/>
          <p:nvPr/>
        </p:nvSpPr>
        <p:spPr>
          <a:xfrm>
            <a:off x="6283281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A549782-064E-4147-91B1-7C44619BE2E3}"/>
              </a:ext>
            </a:extLst>
          </p:cNvPr>
          <p:cNvCxnSpPr/>
          <p:nvPr/>
        </p:nvCxnSpPr>
        <p:spPr>
          <a:xfrm>
            <a:off x="2174920" y="1737361"/>
            <a:ext cx="437882" cy="188030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EC3630F5-18DB-46E3-9F29-7AD8EC1DFBC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02266" y="1731011"/>
            <a:ext cx="418473" cy="194380"/>
          </a:xfrm>
          <a:prstGeom prst="bentConnector3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018948AA-1190-4D16-80F3-5148D105AB62}"/>
              </a:ext>
            </a:extLst>
          </p:cNvPr>
          <p:cNvCxnSpPr>
            <a:cxnSpLocks/>
          </p:cNvCxnSpPr>
          <p:nvPr/>
        </p:nvCxnSpPr>
        <p:spPr>
          <a:xfrm flipV="1">
            <a:off x="2174920" y="2055007"/>
            <a:ext cx="422811" cy="194379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39D06EA9-9722-4606-ADD0-487713729D71}"/>
              </a:ext>
            </a:extLst>
          </p:cNvPr>
          <p:cNvCxnSpPr>
            <a:cxnSpLocks/>
          </p:cNvCxnSpPr>
          <p:nvPr/>
        </p:nvCxnSpPr>
        <p:spPr>
          <a:xfrm>
            <a:off x="6491489" y="2048153"/>
            <a:ext cx="412124" cy="208085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B3B1451-3201-45DF-B502-6CC309F3C7A0}"/>
              </a:ext>
            </a:extLst>
          </p:cNvPr>
          <p:cNvSpPr txBox="1"/>
          <p:nvPr/>
        </p:nvSpPr>
        <p:spPr>
          <a:xfrm>
            <a:off x="680881" y="2959783"/>
            <a:ext cx="77822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Imagine the connection between a browser and a website as a long pipe.</a:t>
            </a:r>
          </a:p>
          <a:p>
            <a:r>
              <a:rPr lang="en-US" sz="2000" dirty="0"/>
              <a:t>At each end is a socket you can read or write from as if it was a file.</a:t>
            </a:r>
          </a:p>
          <a:p>
            <a:r>
              <a:rPr lang="en-US" sz="2000" dirty="0"/>
              <a:t>Anything written into one end pops out and can be read at the other.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5734A-F223-4DE8-BBE8-D63B59AC76CB}"/>
              </a:ext>
            </a:extLst>
          </p:cNvPr>
          <p:cNvSpPr txBox="1"/>
          <p:nvPr/>
        </p:nvSpPr>
        <p:spPr>
          <a:xfrm>
            <a:off x="3261926" y="1361678"/>
            <a:ext cx="206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 over TCP/IP</a:t>
            </a:r>
          </a:p>
        </p:txBody>
      </p:sp>
    </p:spTree>
    <p:extLst>
      <p:ext uri="{BB962C8B-B14F-4D97-AF65-F5344CB8AC3E}">
        <p14:creationId xmlns:p14="http://schemas.microsoft.com/office/powerpoint/2010/main" val="3243969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EA6D01C-7573-43DB-BF1E-D51A2EA2AEA1}"/>
              </a:ext>
            </a:extLst>
          </p:cNvPr>
          <p:cNvSpPr/>
          <p:nvPr/>
        </p:nvSpPr>
        <p:spPr>
          <a:xfrm>
            <a:off x="2777007" y="1867436"/>
            <a:ext cx="3589986" cy="270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FDBDE7-2FB8-4C6E-98EE-273A3AA0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A44C1C-FC01-499A-9F22-3AE73F6A3050}"/>
              </a:ext>
            </a:extLst>
          </p:cNvPr>
          <p:cNvSpPr txBox="1"/>
          <p:nvPr/>
        </p:nvSpPr>
        <p:spPr>
          <a:xfrm>
            <a:off x="577941" y="1648496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Browser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41C207-7C05-431C-AC1A-79296B8C9A23}"/>
              </a:ext>
            </a:extLst>
          </p:cNvPr>
          <p:cNvSpPr txBox="1"/>
          <p:nvPr/>
        </p:nvSpPr>
        <p:spPr>
          <a:xfrm>
            <a:off x="7017420" y="1636904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Website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9035DA-B667-47A3-A8DA-89FEEBEB6A4E}"/>
              </a:ext>
            </a:extLst>
          </p:cNvPr>
          <p:cNvSpPr/>
          <p:nvPr/>
        </p:nvSpPr>
        <p:spPr>
          <a:xfrm>
            <a:off x="2683636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AC7EA3-E973-4D0B-B29D-C15FA6458AB6}"/>
              </a:ext>
            </a:extLst>
          </p:cNvPr>
          <p:cNvSpPr/>
          <p:nvPr/>
        </p:nvSpPr>
        <p:spPr>
          <a:xfrm>
            <a:off x="6283281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A549782-064E-4147-91B1-7C44619BE2E3}"/>
              </a:ext>
            </a:extLst>
          </p:cNvPr>
          <p:cNvCxnSpPr/>
          <p:nvPr/>
        </p:nvCxnSpPr>
        <p:spPr>
          <a:xfrm>
            <a:off x="2174920" y="1737361"/>
            <a:ext cx="437882" cy="188030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EC3630F5-18DB-46E3-9F29-7AD8EC1DFBC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02266" y="1731011"/>
            <a:ext cx="418473" cy="194380"/>
          </a:xfrm>
          <a:prstGeom prst="bentConnector3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018948AA-1190-4D16-80F3-5148D105AB62}"/>
              </a:ext>
            </a:extLst>
          </p:cNvPr>
          <p:cNvCxnSpPr>
            <a:cxnSpLocks/>
          </p:cNvCxnSpPr>
          <p:nvPr/>
        </p:nvCxnSpPr>
        <p:spPr>
          <a:xfrm flipV="1">
            <a:off x="2174920" y="2055007"/>
            <a:ext cx="422811" cy="194379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39D06EA9-9722-4606-ADD0-487713729D71}"/>
              </a:ext>
            </a:extLst>
          </p:cNvPr>
          <p:cNvCxnSpPr>
            <a:cxnSpLocks/>
          </p:cNvCxnSpPr>
          <p:nvPr/>
        </p:nvCxnSpPr>
        <p:spPr>
          <a:xfrm>
            <a:off x="6491489" y="2048153"/>
            <a:ext cx="412124" cy="208085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B3B1451-3201-45DF-B502-6CC309F3C7A0}"/>
              </a:ext>
            </a:extLst>
          </p:cNvPr>
          <p:cNvSpPr txBox="1"/>
          <p:nvPr/>
        </p:nvSpPr>
        <p:spPr>
          <a:xfrm>
            <a:off x="1063312" y="2951401"/>
            <a:ext cx="701737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/>
              <a:t>To read a page from a website: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sz="2000" dirty="0"/>
              <a:t>Look up the TCP/IP address of the website.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sz="2000" dirty="0"/>
              <a:t>Create a socket.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sz="2000" dirty="0"/>
              <a:t>Connect the socket to that address.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sz="2000" dirty="0"/>
              <a:t>Send a GET message to request the page.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sz="2000" dirty="0"/>
              <a:t>Read what comes back.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58596E-9264-4AA7-BC82-94B34A7D4DEB}"/>
              </a:ext>
            </a:extLst>
          </p:cNvPr>
          <p:cNvSpPr txBox="1"/>
          <p:nvPr/>
        </p:nvSpPr>
        <p:spPr>
          <a:xfrm>
            <a:off x="3261926" y="1361678"/>
            <a:ext cx="206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 over TCP/IP</a:t>
            </a:r>
          </a:p>
        </p:txBody>
      </p:sp>
    </p:spTree>
    <p:extLst>
      <p:ext uri="{BB962C8B-B14F-4D97-AF65-F5344CB8AC3E}">
        <p14:creationId xmlns:p14="http://schemas.microsoft.com/office/powerpoint/2010/main" val="440186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89798-5B3F-41C9-86A0-862CA7D96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and serving webpages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A394A-1D54-406B-B40D-27DF4490B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81719"/>
            <a:ext cx="8229600" cy="4044444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dirty="0"/>
              <a:t>Today, we’ll discuss the first of three small homework projects: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  <a:tabLst>
                <a:tab pos="3657600" algn="l"/>
              </a:tabLst>
            </a:pPr>
            <a:r>
              <a:rPr lang="en-US" dirty="0" err="1"/>
              <a:t>LinuxGetUrl</a:t>
            </a:r>
            <a:r>
              <a:rPr lang="en-US" dirty="0"/>
              <a:t>	Read an HTTP page.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  <a:tabLst>
                <a:tab pos="3657600" algn="l"/>
              </a:tabLst>
            </a:pPr>
            <a:r>
              <a:rPr lang="en-US" dirty="0" err="1"/>
              <a:t>LinuxGetSsl</a:t>
            </a:r>
            <a:r>
              <a:rPr lang="en-US" dirty="0"/>
              <a:t>	Read an HTTPS page.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  <a:tabLst>
                <a:tab pos="3657600" algn="l"/>
              </a:tabLst>
            </a:pPr>
            <a:r>
              <a:rPr lang="en-US" dirty="0" err="1"/>
              <a:t>LinuxTinyServer</a:t>
            </a:r>
            <a:r>
              <a:rPr lang="en-US" dirty="0"/>
              <a:t>	A simple HTTP server.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3073D-202B-49EC-9E14-3C6A9571C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431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tcsh-3% head LinuxTinyServer.cpp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Linux tiny HTTP server.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Nicole Hamilton  nham@umich.edu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This variation of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LinuxTinyServer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supports a simple plugin interface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to allow "magic paths" to be intercepted.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Usage: 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LinuxTinyServer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port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rootdirectory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Compile with g++ -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pthread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LinuxTinyServer.cpp -o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LinuxTinyServer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To run under WSL (Windows Subsystem for Linux), must elevate with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tcsh-4% ls website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Images  Styles  index.htm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tcsh-5%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LinuxTinyServer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5000 website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Listening on 0.0.0.0:5000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B673A-A018-4CC5-B846-CD6A24DB9C17}"/>
              </a:ext>
            </a:extLst>
          </p:cNvPr>
          <p:cNvSpPr txBox="1"/>
          <p:nvPr/>
        </p:nvSpPr>
        <p:spPr>
          <a:xfrm>
            <a:off x="476068" y="598868"/>
            <a:ext cx="79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Here’s </a:t>
            </a:r>
            <a:r>
              <a:rPr lang="en-US" dirty="0" err="1"/>
              <a:t>LinuxTinyServer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83818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tcsh-5% head LinuxGetUrl.cpp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Linux get URL utility that copies the HTTP page to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stdout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.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Nicole Hamilton  nham@umich.edu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#include &lt;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unistd.h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&gt;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#include &lt;sys/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types.h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&gt;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#include &lt;sys/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socket.h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&gt;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#include &lt;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netdb.h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&gt;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#include &lt;iostream&gt;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#include &lt;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string.h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&gt;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#include &lt;string&gt;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tcsh-6%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Usage: 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url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tcsh-7%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http://localhost:5000/index.htm | head -20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Service = http, Host = localhost, Port = 5000, Path = index.htm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 address length = 16 bytes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Family = 2, port = 5000, address = 127.0.0.1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GET /index.htm HTTP/1.1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Host: localhost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User-Agent: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/2.0 nham@umich.edu (Linux)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Accept: */*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Accept-Encoding: identity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B673A-A018-4CC5-B846-CD6A24DB9C17}"/>
              </a:ext>
            </a:extLst>
          </p:cNvPr>
          <p:cNvSpPr txBox="1"/>
          <p:nvPr/>
        </p:nvSpPr>
        <p:spPr>
          <a:xfrm>
            <a:off x="476068" y="598868"/>
            <a:ext cx="79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LinuxGetUrl</a:t>
            </a:r>
            <a:r>
              <a:rPr lang="en-US" dirty="0"/>
              <a:t> does an HTTP Get.</a:t>
            </a:r>
          </a:p>
        </p:txBody>
      </p:sp>
    </p:spTree>
    <p:extLst>
      <p:ext uri="{BB962C8B-B14F-4D97-AF65-F5344CB8AC3E}">
        <p14:creationId xmlns:p14="http://schemas.microsoft.com/office/powerpoint/2010/main" val="682617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tcsh-5%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LinuxTinyServer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5000 website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Listening on 0.0.0.0:5000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 accepted from 127.0.0.1:56032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GET /index.htm HTTP/1.1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Host: localhost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User-Agent: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/2.0 nham@umich.edu (Linux)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Accept: */*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Accept-Encoding: identity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Requested path = /index.htm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Actual path = website/index.htm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HTTP/1.1 200 OK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Content-Length: 8964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Content-Type: text/html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C79A5-5E86-4ACA-8603-F33409431666}"/>
              </a:ext>
            </a:extLst>
          </p:cNvPr>
          <p:cNvSpPr txBox="1"/>
          <p:nvPr/>
        </p:nvSpPr>
        <p:spPr>
          <a:xfrm>
            <a:off x="476068" y="598868"/>
            <a:ext cx="79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server sees the Get request and returns the file.</a:t>
            </a:r>
          </a:p>
        </p:txBody>
      </p:sp>
    </p:spTree>
    <p:extLst>
      <p:ext uri="{BB962C8B-B14F-4D97-AF65-F5344CB8AC3E}">
        <p14:creationId xmlns:p14="http://schemas.microsoft.com/office/powerpoint/2010/main" val="35172350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tcsh-7%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http://localhost:5000/index.htm | head -20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Service = http, Host = localhost, Port = 5000, Path = index.htm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 address length = 16 bytes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Family = 2, port = 5000, address = 127.0.0.1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GET /index.htm HTTP/1.1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Host: localhost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User-Agent: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/2.0 nham@umich.edu (Linux)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Accept: */*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Accept-Encoding: identity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HTTP/1.1 200 OK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Content-Length: 8964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Content-Type: text/html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&lt;!DOCTYPE html PUBLIC "-//W3C//DTD XHTML 1.0 Strict//EN"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       "http://www.w3.org/TR/xhtml1/DTD/xhtml1-strict.dtd"&gt;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&lt;html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xmlns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="http://www.w3.org/1999/xhtml"&gt;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tcsh-8%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C79A5-5E86-4ACA-8603-F33409431666}"/>
              </a:ext>
            </a:extLst>
          </p:cNvPr>
          <p:cNvSpPr txBox="1"/>
          <p:nvPr/>
        </p:nvSpPr>
        <p:spPr>
          <a:xfrm>
            <a:off x="476068" y="598868"/>
            <a:ext cx="773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LinuxGetUrl</a:t>
            </a:r>
            <a:r>
              <a:rPr lang="en-US" dirty="0"/>
              <a:t> reads the file.</a:t>
            </a:r>
          </a:p>
        </p:txBody>
      </p:sp>
    </p:spTree>
    <p:extLst>
      <p:ext uri="{BB962C8B-B14F-4D97-AF65-F5344CB8AC3E}">
        <p14:creationId xmlns:p14="http://schemas.microsoft.com/office/powerpoint/2010/main" val="1120257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6432E2-20D7-40E1-9410-E5B270522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09A20-AC24-4CE5-824E-7A72A6B13ABC}"/>
              </a:ext>
            </a:extLst>
          </p:cNvPr>
          <p:cNvSpPr/>
          <p:nvPr/>
        </p:nvSpPr>
        <p:spPr>
          <a:xfrm>
            <a:off x="476068" y="1028343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tcsh-2% ./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 http://localhost:5000/zork.htm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Service = http, Host = localhost, Port = 5000, Path = zork.htm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 address length = 16 bytes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Family = 2, port = 5000, address = 127.0.0.1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GET /zork.htm HTTP/1.1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Host: localhost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User-Agent: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/2.0 nham@umich.edu (Linux)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Accept: */*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Accept-Encoding: identity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HTTP/1.1 404 Not Found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Content-Length: 0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tcsh-3%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C79A5-5E86-4ACA-8603-F33409431666}"/>
              </a:ext>
            </a:extLst>
          </p:cNvPr>
          <p:cNvSpPr txBox="1"/>
          <p:nvPr/>
        </p:nvSpPr>
        <p:spPr>
          <a:xfrm>
            <a:off x="476068" y="598868"/>
            <a:ext cx="79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Errors are reported as 404 and other codes.</a:t>
            </a:r>
          </a:p>
        </p:txBody>
      </p:sp>
    </p:spTree>
    <p:extLst>
      <p:ext uri="{BB962C8B-B14F-4D97-AF65-F5344CB8AC3E}">
        <p14:creationId xmlns:p14="http://schemas.microsoft.com/office/powerpoint/2010/main" val="39397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CF991-A52E-445A-AAB1-49A77EEFC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We’ll now go through the mechanics of making </a:t>
            </a:r>
            <a:r>
              <a:rPr lang="en-US"/>
              <a:t>this happen.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21989-4E4E-4BD2-AB43-F0B8AB8B2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8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EBBB2-02C4-4C7C-EC52-E94BC26FB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F6D37-2EB3-BEDA-9517-5537F65E0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D4B74-4B10-ECD1-A314-003CE0E97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read a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TCP/IP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LinuxGetUrl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3879E-BFE3-9697-A890-D86FCD989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160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490078-0BBF-4FD8-BC26-6D37BB021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4AD1FD-F329-4131-B2B9-6573F722FF8F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rgbClr val="00B0F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7BBC2E-7152-4F97-BD65-69B43DD7A317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rgbClr val="00B05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9DB123-E017-4DB0-B028-2A6C810433D1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rgbClr val="7030A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375E57-5C6C-4BDE-90A8-F59748E8A79F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rgbClr val="C0000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491028-9E3F-4F4F-878C-BB457F43B4DB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DHCP, DNS, FTP, HTTP, HTTPS, POP, SMTP, SSH, etc.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E39E02-B28D-4049-A7C7-5CAD7F096882}"/>
              </a:ext>
            </a:extLst>
          </p:cNvPr>
          <p:cNvSpPr txBox="1"/>
          <p:nvPr/>
        </p:nvSpPr>
        <p:spPr>
          <a:xfrm>
            <a:off x="707572" y="2958364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TCP and UDP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2272E8-C534-4E9B-8145-4C763F9987C9}"/>
              </a:ext>
            </a:extLst>
          </p:cNvPr>
          <p:cNvSpPr txBox="1"/>
          <p:nvPr/>
        </p:nvSpPr>
        <p:spPr>
          <a:xfrm>
            <a:off x="707572" y="3820885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IP address:  IPv4 or IPv6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DB08D3-B2F6-4480-9EC3-5A240A037C83}"/>
              </a:ext>
            </a:extLst>
          </p:cNvPr>
          <p:cNvSpPr txBox="1"/>
          <p:nvPr/>
        </p:nvSpPr>
        <p:spPr>
          <a:xfrm>
            <a:off x="707572" y="4683406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Link level:  MAC address</a:t>
            </a:r>
            <a:br>
              <a:rPr lang="en-US" sz="2400" dirty="0"/>
            </a:br>
            <a:r>
              <a:rPr lang="en-US" sz="2400" dirty="0"/>
              <a:t>Physical:  Cable, fiber, wireless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9089B02-AB2D-478E-A709-597D934DBAC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TCP/IP Model</a:t>
            </a:r>
          </a:p>
        </p:txBody>
      </p:sp>
    </p:spTree>
    <p:extLst>
      <p:ext uri="{BB962C8B-B14F-4D97-AF65-F5344CB8AC3E}">
        <p14:creationId xmlns:p14="http://schemas.microsoft.com/office/powerpoint/2010/main" val="404788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6A084-9E74-5903-05FB-1DE2B0B67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application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F3B0D-BE68-F333-AB44-3B7859525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2BD59-7EE8-5A4C-0B44-99ADD767EFD8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rgbClr val="00B0F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A7087D-DCD4-E00E-737A-116735D0C9BE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158ED6-74A6-547E-05FD-F9D2EC6501BE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95681D-DFD8-DD9F-22C6-5B8B11E838D0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2DD441-4F1A-65B7-4BAF-CE28F21F3BAF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DHCP, DNS, FTP, HTTP, HTTPS, POP, SMTP, SSH, etc.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17EBF3-7E64-097A-A7C4-AB9D7BE33EBE}"/>
              </a:ext>
            </a:extLst>
          </p:cNvPr>
          <p:cNvSpPr txBox="1"/>
          <p:nvPr/>
        </p:nvSpPr>
        <p:spPr>
          <a:xfrm>
            <a:off x="707572" y="3429000"/>
            <a:ext cx="3864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The application layer uses the reliable (or not!) messaging facilities provided by the lower levels.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66436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D66CA-6853-0E29-D88B-FD4A4715C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1E530-4EEE-ECED-3269-92592BACA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application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4ECF5-7638-AFE2-0A80-11F74832B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9EA4DF-B5DD-136D-C03F-AE313B5949A9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rgbClr val="00B0F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D285EB-8366-276F-49FE-F2794A954987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428BB7-0F02-1494-0B5F-E7C5A24A2913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44699F-1703-67B5-AEF6-CD3947F664C3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595613-9594-DCC1-7CD5-21ADBB5E485D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DHCP</a:t>
            </a:r>
            <a:r>
              <a:rPr lang="en-US" sz="2400" dirty="0"/>
              <a:t>, DNS, FTP, HTTP, HTTPS, POP, SMTP, SSH, etc.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F0FF44-C0A7-6F3D-F31F-3A32972D582F}"/>
              </a:ext>
            </a:extLst>
          </p:cNvPr>
          <p:cNvSpPr txBox="1"/>
          <p:nvPr/>
        </p:nvSpPr>
        <p:spPr>
          <a:xfrm>
            <a:off x="707572" y="3429000"/>
            <a:ext cx="38644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Dynamic Host Configuration Protocol (DHCP) is </a:t>
            </a:r>
            <a:r>
              <a:rPr lang="en-US" sz="2400" dirty="0"/>
              <a:t>a network protocol that automatically assigns IP addresses to devices on a network</a:t>
            </a:r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96630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81F58-F777-97D7-EB40-4CA565A5F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2A6F6-816E-8FCD-6912-B17A2C7A1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317A0-B002-A34D-9234-DE4A212CAB28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rgbClr val="00B0F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EFF241-D4EA-0B21-C63A-A918E0ED281B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89CE9D-1DCE-223C-B32C-F3BD158DE1E6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B0B90-8E28-489D-32B3-6FEB422DB619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551B64-226A-E7F6-4532-2B0875B015BB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DHCP, </a:t>
            </a:r>
            <a:r>
              <a:rPr lang="en-US" sz="2400" dirty="0">
                <a:solidFill>
                  <a:srgbClr val="C00000"/>
                </a:solidFill>
              </a:rPr>
              <a:t>DNS</a:t>
            </a:r>
            <a:r>
              <a:rPr lang="en-US" sz="2400" dirty="0"/>
              <a:t>, FTP, HTTP, HTTPS, POP, SMTP, SSH, etc.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456FC61-03FB-EEE8-5FCA-ED591FD4410F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the application layer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A52CE1-A014-F83C-9A14-123AB169E54E}"/>
              </a:ext>
            </a:extLst>
          </p:cNvPr>
          <p:cNvSpPr txBox="1"/>
          <p:nvPr/>
        </p:nvSpPr>
        <p:spPr>
          <a:xfrm>
            <a:off x="707572" y="3429000"/>
            <a:ext cx="3864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Domain Name System</a:t>
            </a:r>
            <a:r>
              <a:rPr lang="en-US" sz="2400" dirty="0">
                <a:solidFill>
                  <a:srgbClr val="001D35"/>
                </a:solidFill>
                <a:latin typeface="Google Sans"/>
              </a:rPr>
              <a:t> (DNS)</a:t>
            </a:r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 translates domain names into IP addresses by asking a name server.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5121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0657A-9F6F-DB9E-2815-04D3DB82F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B7647E-CA09-3507-2E57-1F1290FA6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769F1C-78EB-0FE0-28ED-5A8764ADEF41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rgbClr val="00B0F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981FE0-BEBD-7F72-F8B9-8C5724EB17F9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4FC23D-66B5-AF5C-6780-77DF0873C988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A9397F-CBD1-F8D8-196F-398BAFBF619E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39BB03-401B-84D9-DB5C-A07A32948416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DHCP, DNS, </a:t>
            </a:r>
            <a:r>
              <a:rPr lang="en-US" sz="2400" dirty="0">
                <a:solidFill>
                  <a:srgbClr val="C00000"/>
                </a:solidFill>
              </a:rPr>
              <a:t>FTP</a:t>
            </a:r>
            <a:r>
              <a:rPr lang="en-US" sz="2400" dirty="0"/>
              <a:t>, HTTP, HTTPS, POP, SMTP, SSH, etc.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65C7D4B-9BD7-B693-A56D-8C3CF6A66F46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the application layer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D07163-3A3F-DB4C-3DC6-5419CFF44222}"/>
              </a:ext>
            </a:extLst>
          </p:cNvPr>
          <p:cNvSpPr txBox="1"/>
          <p:nvPr/>
        </p:nvSpPr>
        <p:spPr>
          <a:xfrm>
            <a:off x="707572" y="3429000"/>
            <a:ext cx="3864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File Transfer Protocol (FTP)</a:t>
            </a:r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 is a standard protocol for transferring files between computers.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35387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19705-1E44-1511-F9EF-1852175C7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73FE51-733C-CD96-F933-C20DD1526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879B2-BAFF-1E84-D5B4-1C458CD99B50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rgbClr val="00B0F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61C4ED-5165-784F-E4D4-5613D5957FB4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4CD3B8-BBA2-8BEE-0D9F-E21A76A78038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DB9103-C522-95DA-6C8E-85FC8A422276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25892D-DA18-C50A-DD1F-32FA5DAE3BE5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DHCP, DNS, FTP, </a:t>
            </a:r>
            <a:r>
              <a:rPr lang="en-US" sz="2400" dirty="0">
                <a:solidFill>
                  <a:srgbClr val="C00000"/>
                </a:solidFill>
              </a:rPr>
              <a:t>HTTP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C00000"/>
                </a:solidFill>
              </a:rPr>
              <a:t>HTTPS</a:t>
            </a:r>
            <a:r>
              <a:rPr lang="en-US" sz="2400" dirty="0"/>
              <a:t>, POP, SMTP, SSH, etc.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558E039-87DC-6442-36E1-D8253731E0EF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the application layer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1455C4-7DB0-1460-CFE5-9A54B5C3B611}"/>
              </a:ext>
            </a:extLst>
          </p:cNvPr>
          <p:cNvSpPr txBox="1"/>
          <p:nvPr/>
        </p:nvSpPr>
        <p:spPr>
          <a:xfrm>
            <a:off x="707572" y="3429000"/>
            <a:ext cx="3864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You already know HTTP and HTTPS as the protocols for web pages. </a:t>
            </a:r>
          </a:p>
        </p:txBody>
      </p:sp>
    </p:spTree>
    <p:extLst>
      <p:ext uri="{BB962C8B-B14F-4D97-AF65-F5344CB8AC3E}">
        <p14:creationId xmlns:p14="http://schemas.microsoft.com/office/powerpoint/2010/main" val="1740413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74851-880E-C316-7FBC-78BBEAEB4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9C4201-4BE9-F78C-6457-B48FE4081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199B91-1943-2021-D507-3B25EC946F80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rgbClr val="00B0F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DB03CD-62EB-E71A-7CD7-5AEA992CBDF7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1E8444-EF4B-0ED4-FE8D-28B6FF76D911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8884FD-2059-A7C3-E2C5-8AAC61C969AC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3E07D9-DA27-3FB7-30D3-F85F1B009D28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DHCP, DNS, FTP, HTTP, HTTPS, </a:t>
            </a:r>
            <a:r>
              <a:rPr lang="en-US" sz="2400" dirty="0">
                <a:solidFill>
                  <a:srgbClr val="C00000"/>
                </a:solidFill>
              </a:rPr>
              <a:t>POP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C00000"/>
                </a:solidFill>
              </a:rPr>
              <a:t>SMTP</a:t>
            </a:r>
            <a:r>
              <a:rPr lang="en-US" sz="2400" dirty="0"/>
              <a:t>, SSH, etc.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29C825C-CA34-F9B0-0CD5-EB8B753A4A66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the application layer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A8BD60-DDBE-114E-0793-47D03F0540DF}"/>
              </a:ext>
            </a:extLst>
          </p:cNvPr>
          <p:cNvSpPr txBox="1"/>
          <p:nvPr/>
        </p:nvSpPr>
        <p:spPr>
          <a:xfrm>
            <a:off x="707572" y="3429000"/>
            <a:ext cx="3864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Post Office Protocol (POP) and Simple Mail Transfer Protocol (SMTP) support email exchange. </a:t>
            </a:r>
          </a:p>
        </p:txBody>
      </p:sp>
    </p:spTree>
    <p:extLst>
      <p:ext uri="{BB962C8B-B14F-4D97-AF65-F5344CB8AC3E}">
        <p14:creationId xmlns:p14="http://schemas.microsoft.com/office/powerpoint/2010/main" val="31257274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9C8C0-8B8C-CD45-E99B-41B6EB1F3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010FCF-E1E4-7547-239C-48C5AC25F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D383F1-0674-5682-10CC-6687AEFB977A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rgbClr val="00B0F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1AC6FC-72BE-053B-4513-321C3C549347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9ABA05-1F88-A0A3-ACFB-ED28A50003E9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01E1A0-4FF4-350A-F0F7-E566EF5CA038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677D1-3E38-C248-FC0D-6514993CEE19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DHCP, DNS, FTP, HTTP, HTTPS, POP, SMTP, </a:t>
            </a:r>
            <a:r>
              <a:rPr lang="en-US" sz="2400" dirty="0">
                <a:solidFill>
                  <a:srgbClr val="C00000"/>
                </a:solidFill>
              </a:rPr>
              <a:t>SSH</a:t>
            </a:r>
            <a:r>
              <a:rPr lang="en-US" sz="2400" dirty="0"/>
              <a:t>, etc.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D77ED1E-A694-0EF2-3446-4C3EA22ED653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the application layer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5F463E-AEFE-6F0C-9B42-2DD35CE75790}"/>
              </a:ext>
            </a:extLst>
          </p:cNvPr>
          <p:cNvSpPr txBox="1"/>
          <p:nvPr/>
        </p:nvSpPr>
        <p:spPr>
          <a:xfrm>
            <a:off x="707572" y="3429000"/>
            <a:ext cx="3864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Secure Shell (SSH) allows secure remote login.</a:t>
            </a:r>
          </a:p>
        </p:txBody>
      </p:sp>
    </p:spTree>
    <p:extLst>
      <p:ext uri="{BB962C8B-B14F-4D97-AF65-F5344CB8AC3E}">
        <p14:creationId xmlns:p14="http://schemas.microsoft.com/office/powerpoint/2010/main" val="4156224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84C1D-961D-92D0-16E0-90A2BC3E8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416049-8A4E-1365-8732-9A6C32391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F1AB4B-8978-75BD-6A38-E6ED02BF9B9B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622E4E-FFFC-170A-8472-5C3E7A2DD1EB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rgbClr val="00B05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92EDD8-AF4B-FE85-C5D3-0090F6C3AF70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96FD10-F365-3E95-E612-E02DA2BBA37D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BD7AEC-9FB1-982C-5813-4C951AA94536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TCP</a:t>
            </a:r>
            <a:r>
              <a:rPr lang="en-US" sz="2400" dirty="0"/>
              <a:t> and UDP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331EE69-D402-4313-5AA9-CDC4F23AC329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the transport layer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02CBB-F0EC-2B92-12CD-BD82CE447D7D}"/>
              </a:ext>
            </a:extLst>
          </p:cNvPr>
          <p:cNvSpPr txBox="1"/>
          <p:nvPr/>
        </p:nvSpPr>
        <p:spPr>
          <a:xfrm>
            <a:off x="707572" y="3429000"/>
            <a:ext cx="3864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Transmission Control Protocol (TCP) provides reliable end-to-end byte streams across the internet.</a:t>
            </a:r>
          </a:p>
        </p:txBody>
      </p:sp>
    </p:spTree>
    <p:extLst>
      <p:ext uri="{BB962C8B-B14F-4D97-AF65-F5344CB8AC3E}">
        <p14:creationId xmlns:p14="http://schemas.microsoft.com/office/powerpoint/2010/main" val="15547752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A9280-0E0F-6DFC-C627-541AB81BA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3EE4CD-D70C-6057-8E34-110937F99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1BA196-478D-87CE-0D58-0CBA80F3B5C2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4BF5AD-3DA1-B5D2-2534-DDBDC1BD2B88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rgbClr val="00B05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5D2732-1EED-C8FC-BA89-38657F3BD7AC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7E509-8D72-43C4-CCDB-38C817C7CCE5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0F2A50-2573-49C5-3826-4E2196F597A6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TCP and </a:t>
            </a:r>
            <a:r>
              <a:rPr lang="en-US" sz="2400" dirty="0">
                <a:solidFill>
                  <a:srgbClr val="C00000"/>
                </a:solidFill>
              </a:rPr>
              <a:t>UDP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3C15F32-693D-21D5-B127-82E76876F22C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the transport layer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FD2C14-F63F-12BE-D528-3E466A4C44E7}"/>
              </a:ext>
            </a:extLst>
          </p:cNvPr>
          <p:cNvSpPr txBox="1"/>
          <p:nvPr/>
        </p:nvSpPr>
        <p:spPr>
          <a:xfrm>
            <a:off x="707572" y="3429000"/>
            <a:ext cx="38644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User Datagram Protocol (UDP) sends </a:t>
            </a:r>
            <a:r>
              <a:rPr lang="en-US" sz="2400" b="0" i="1" dirty="0">
                <a:solidFill>
                  <a:srgbClr val="001D35"/>
                </a:solidFill>
                <a:effectLst/>
                <a:latin typeface="Google Sans"/>
              </a:rPr>
              <a:t>unreliable</a:t>
            </a:r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 data packets over the internet.  It's used for time-sensitive applications like video streaming, gaming, and DNS lookups. 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15572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53956-173C-176C-3DDA-C276BDC07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1C2F6A-489E-9D52-9B23-B75FA0480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D29E52-4AE4-726D-6312-FE9FD509B15D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31E899-1912-89FC-749F-8C7355D71DA3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C5BF62-1C52-C3BC-3248-780C1B58C988}"/>
              </a:ext>
            </a:extLst>
          </p:cNvPr>
          <p:cNvSpPr txBox="1"/>
          <p:nvPr/>
        </p:nvSpPr>
        <p:spPr>
          <a:xfrm>
            <a:off x="5159829" y="3820884"/>
            <a:ext cx="3271158" cy="862521"/>
          </a:xfrm>
          <a:prstGeom prst="rect">
            <a:avLst/>
          </a:prstGeom>
          <a:solidFill>
            <a:srgbClr val="7030A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EFF6A8-977A-05D7-7EEC-AF8F37142190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D5288C-D765-6516-0CD1-BDC3E5C11EF8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IP address:  IPv4 or IPv6</a:t>
            </a:r>
          </a:p>
          <a:p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7548A9-EAC1-7819-27FC-627BAD61E492}"/>
              </a:ext>
            </a:extLst>
          </p:cNvPr>
          <p:cNvSpPr txBox="1"/>
          <p:nvPr/>
        </p:nvSpPr>
        <p:spPr>
          <a:xfrm>
            <a:off x="707572" y="3820884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endParaRPr lang="en-US" sz="24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BCD938-073F-5B7D-99C1-48ADA01CFD6F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internet layer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1ACEE5-8D38-5D37-D64A-A4E95E9057AA}"/>
              </a:ext>
            </a:extLst>
          </p:cNvPr>
          <p:cNvSpPr txBox="1"/>
          <p:nvPr/>
        </p:nvSpPr>
        <p:spPr>
          <a:xfrm>
            <a:off x="707572" y="3429000"/>
            <a:ext cx="38644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Internet Protocol (IP) assigns  IP addresses, routes packets, assembles packets into datagrams.</a:t>
            </a:r>
          </a:p>
          <a:p>
            <a:endParaRPr lang="en-US" sz="2400" dirty="0"/>
          </a:p>
          <a:p>
            <a:r>
              <a:rPr lang="en-US" sz="2400" dirty="0"/>
              <a:t>IPv4 uses 32-bit addresses.  IPv6 uses 128-bit addresses.</a:t>
            </a:r>
          </a:p>
        </p:txBody>
      </p:sp>
    </p:spTree>
    <p:extLst>
      <p:ext uri="{BB962C8B-B14F-4D97-AF65-F5344CB8AC3E}">
        <p14:creationId xmlns:p14="http://schemas.microsoft.com/office/powerpoint/2010/main" val="20161012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C7762-C36A-4B4B-89A1-39D17DC11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routing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92885-25CF-48D8-BA66-3CC0D1540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30000"/>
              </a:lnSpc>
              <a:spcBef>
                <a:spcPts val="1600"/>
              </a:spcBef>
              <a:buNone/>
            </a:pPr>
            <a:r>
              <a:rPr lang="en-US" dirty="0"/>
              <a:t>Uses a routing table to select a next hop router.</a:t>
            </a:r>
          </a:p>
          <a:p>
            <a:pPr marL="0" indent="0">
              <a:lnSpc>
                <a:spcPct val="130000"/>
              </a:lnSpc>
              <a:spcBef>
                <a:spcPts val="1600"/>
              </a:spcBef>
              <a:buNone/>
            </a:pPr>
            <a:r>
              <a:rPr lang="en-US" dirty="0"/>
              <a:t>Given a destination IP address, </a:t>
            </a:r>
            <a:r>
              <a:rPr lang="en-US" b="1" dirty="0"/>
              <a:t>D</a:t>
            </a:r>
            <a:r>
              <a:rPr lang="en-US" dirty="0"/>
              <a:t>, and network prefix, </a:t>
            </a:r>
            <a:r>
              <a:rPr lang="en-US" b="1" dirty="0"/>
              <a:t>N</a:t>
            </a:r>
            <a:r>
              <a:rPr lang="en-US" dirty="0"/>
              <a:t>:</a:t>
            </a:r>
          </a:p>
          <a:p>
            <a:pPr marL="400050" lvl="1" indent="0">
              <a:lnSpc>
                <a:spcPct val="140000"/>
              </a:lnSpc>
              <a:spcBef>
                <a:spcPts val="1600"/>
              </a:spcBef>
              <a:buNone/>
            </a:pPr>
            <a:r>
              <a:rPr lang="en-US" b="1" dirty="0"/>
              <a:t>if</a:t>
            </a:r>
            <a:r>
              <a:rPr lang="en-US" dirty="0"/>
              <a:t> ( </a:t>
            </a:r>
            <a:r>
              <a:rPr lang="en-US" i="1" dirty="0"/>
              <a:t>N matches a directly connected network address</a:t>
            </a:r>
            <a:r>
              <a:rPr lang="en-US" dirty="0"/>
              <a:t> )</a:t>
            </a:r>
            <a:br>
              <a:rPr lang="en-US" dirty="0"/>
            </a:br>
            <a:r>
              <a:rPr lang="en-US" dirty="0"/>
              <a:t>    </a:t>
            </a:r>
            <a:r>
              <a:rPr lang="en-US" i="1" dirty="0"/>
              <a:t>Deliver datagram to D over that network link</a:t>
            </a:r>
            <a:r>
              <a:rPr lang="en-US" dirty="0"/>
              <a:t>;</a:t>
            </a:r>
            <a:br>
              <a:rPr lang="en-US" dirty="0"/>
            </a:br>
            <a:r>
              <a:rPr lang="en-US" b="1" dirty="0"/>
              <a:t>else if</a:t>
            </a:r>
            <a:r>
              <a:rPr lang="en-US" dirty="0"/>
              <a:t> ( </a:t>
            </a:r>
            <a:r>
              <a:rPr lang="en-US" i="1" dirty="0"/>
              <a:t>The routing table contains a route for N</a:t>
            </a:r>
            <a:r>
              <a:rPr lang="en-US" dirty="0"/>
              <a:t> )</a:t>
            </a:r>
            <a:br>
              <a:rPr lang="en-US" dirty="0"/>
            </a:br>
            <a:r>
              <a:rPr lang="en-US" dirty="0"/>
              <a:t>    </a:t>
            </a:r>
            <a:r>
              <a:rPr lang="en-US" i="1" dirty="0"/>
              <a:t>Send datagram to the next-hop address listed in the routing table;</a:t>
            </a:r>
            <a:br>
              <a:rPr lang="en-US" dirty="0"/>
            </a:br>
            <a:r>
              <a:rPr lang="en-US" b="1" dirty="0"/>
              <a:t>else if</a:t>
            </a:r>
            <a:r>
              <a:rPr lang="en-US" dirty="0"/>
              <a:t> ( </a:t>
            </a:r>
            <a:r>
              <a:rPr lang="en-US" i="1" dirty="0"/>
              <a:t>a default route exists</a:t>
            </a:r>
            <a:r>
              <a:rPr lang="en-US" dirty="0"/>
              <a:t> )</a:t>
            </a:r>
            <a:br>
              <a:rPr lang="en-US" dirty="0"/>
            </a:br>
            <a:r>
              <a:rPr lang="en-US" dirty="0"/>
              <a:t>    </a:t>
            </a:r>
            <a:r>
              <a:rPr lang="en-US" i="1" dirty="0"/>
              <a:t>Send datagram to the default route</a:t>
            </a:r>
            <a:r>
              <a:rPr lang="en-US" dirty="0"/>
              <a:t>;</a:t>
            </a:r>
            <a:br>
              <a:rPr lang="en-US" dirty="0"/>
            </a:br>
            <a:r>
              <a:rPr lang="en-US" b="1" dirty="0"/>
              <a:t>else</a:t>
            </a:r>
            <a:br>
              <a:rPr lang="en-US" dirty="0"/>
            </a:br>
            <a:r>
              <a:rPr lang="en-US" dirty="0"/>
              <a:t>    </a:t>
            </a:r>
            <a:r>
              <a:rPr lang="en-US" i="1" dirty="0"/>
              <a:t>Send a forwarding error message to the originator</a:t>
            </a:r>
            <a:r>
              <a:rPr lang="en-US" dirty="0"/>
              <a:t>;</a:t>
            </a:r>
          </a:p>
          <a:p>
            <a:pPr marL="0" indent="0">
              <a:lnSpc>
                <a:spcPct val="130000"/>
              </a:lnSpc>
              <a:spcBef>
                <a:spcPts val="1600"/>
              </a:spcBef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82F30-E97D-4F8C-A2B1-619AFFB87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550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7BD1C-C772-EB0D-BDF4-DC94F85A5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B5E2D8-B36D-DA63-A73C-2FA633FC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5A1257-C3AE-290D-6524-1CC5FACE12E9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8DBEE-21D0-EB3A-B4A6-33ECDD556712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9AF742-D4AC-AA8E-DCD7-E4BD00DA3689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AF6105-BF5D-FA6C-38BA-03F285B42B69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rgbClr val="C0000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24A6B2C-5FBB-81E7-E524-4C8F8AF0678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network layer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C1B1CD-2B42-EB3A-7946-5FDF6964D81C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Link level:  MAC address</a:t>
            </a:r>
            <a:br>
              <a:rPr lang="en-US" sz="2400" dirty="0"/>
            </a:br>
            <a:r>
              <a:rPr lang="en-US" sz="2400" dirty="0"/>
              <a:t>Physical:  Cable, fiber, wireless</a:t>
            </a:r>
          </a:p>
        </p:txBody>
      </p:sp>
    </p:spTree>
    <p:extLst>
      <p:ext uri="{BB962C8B-B14F-4D97-AF65-F5344CB8AC3E}">
        <p14:creationId xmlns:p14="http://schemas.microsoft.com/office/powerpoint/2010/main" val="42882356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0D757-B49C-6085-D70B-63CCE00EA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7010F6-84D2-E213-0845-2C7FDFC5E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938769-F702-EE1E-F63E-3943AA5FF1CB}"/>
              </a:ext>
            </a:extLst>
          </p:cNvPr>
          <p:cNvSpPr txBox="1"/>
          <p:nvPr/>
        </p:nvSpPr>
        <p:spPr>
          <a:xfrm>
            <a:off x="5159829" y="2095843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Application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902644-A7FB-7050-E3B5-90C003DE1AB9}"/>
              </a:ext>
            </a:extLst>
          </p:cNvPr>
          <p:cNvSpPr txBox="1"/>
          <p:nvPr/>
        </p:nvSpPr>
        <p:spPr>
          <a:xfrm>
            <a:off x="5159829" y="2958364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11B0C5-03A9-3BBA-959F-A53C7C438EB1}"/>
              </a:ext>
            </a:extLst>
          </p:cNvPr>
          <p:cNvSpPr txBox="1"/>
          <p:nvPr/>
        </p:nvSpPr>
        <p:spPr>
          <a:xfrm>
            <a:off x="5159829" y="3820885"/>
            <a:ext cx="3271158" cy="86252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Internet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89F14B-4007-4711-DEF4-1EFE3D587C2B}"/>
              </a:ext>
            </a:extLst>
          </p:cNvPr>
          <p:cNvSpPr txBox="1"/>
          <p:nvPr/>
        </p:nvSpPr>
        <p:spPr>
          <a:xfrm>
            <a:off x="5159829" y="4683406"/>
            <a:ext cx="3271158" cy="862521"/>
          </a:xfrm>
          <a:prstGeom prst="rect">
            <a:avLst/>
          </a:prstGeom>
          <a:solidFill>
            <a:srgbClr val="C00000"/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Network Access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223B881-F627-3732-A806-DE80EFCD0EF8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network layer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DBC051-68E8-C688-0B46-052E53979D25}"/>
              </a:ext>
            </a:extLst>
          </p:cNvPr>
          <p:cNvSpPr txBox="1"/>
          <p:nvPr/>
        </p:nvSpPr>
        <p:spPr>
          <a:xfrm>
            <a:off x="707572" y="2095843"/>
            <a:ext cx="4027714" cy="862521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noAutofit/>
          </a:bodyPr>
          <a:lstStyle/>
          <a:p>
            <a:r>
              <a:rPr lang="en-US" sz="2400" dirty="0"/>
              <a:t>Link level:  </a:t>
            </a:r>
            <a:r>
              <a:rPr lang="en-US" sz="2400" dirty="0">
                <a:solidFill>
                  <a:srgbClr val="C00000"/>
                </a:solidFill>
              </a:rPr>
              <a:t>MAC address</a:t>
            </a:r>
            <a:br>
              <a:rPr lang="en-US" sz="2400" dirty="0"/>
            </a:br>
            <a:r>
              <a:rPr lang="en-US" sz="2400" dirty="0"/>
              <a:t>Physical:  Cable, fiber, wireless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3FE65A-FCA6-BC0D-70E0-14B28F6058C1}"/>
              </a:ext>
            </a:extLst>
          </p:cNvPr>
          <p:cNvSpPr txBox="1"/>
          <p:nvPr/>
        </p:nvSpPr>
        <p:spPr>
          <a:xfrm>
            <a:off x="707572" y="3429000"/>
            <a:ext cx="38644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Media Access Control (MAC) address is a unique factory-assigned 12-digit hexadecimal number identifier for a device on a network.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52067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18C2-A0F8-F912-F82A-1A1FFB817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745FA-21FA-30B7-C7AF-F35C31D96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BD58B-DC61-2F93-5456-5A26B1199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read a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TCP/IP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LinuxGetUrl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1989E-5DDA-5F27-CE6E-F01CD7F0C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007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5A1A2-4257-44D8-BC0B-6134C208C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get an IP address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0F55A-2309-49DD-96B9-14369654E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92086"/>
            <a:ext cx="8229600" cy="4134077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800" dirty="0"/>
              <a:t>Parse the HTTPS path to identify the host (domain name) we’re trying to reach.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800" dirty="0"/>
              <a:t>Find the IP address for that host using a Domain Name Server (DNS).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1B1D9-5E2D-44F9-9A8D-F86AB0247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590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0C0254-03DD-4631-8EB5-B5D025BCA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D3B4CA-3409-4097-AF10-00FBA8600985}"/>
              </a:ext>
            </a:extLst>
          </p:cNvPr>
          <p:cNvSpPr/>
          <p:nvPr/>
        </p:nvSpPr>
        <p:spPr>
          <a:xfrm>
            <a:off x="799289" y="1642332"/>
            <a:ext cx="788751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Type	Name	Value	TTL	Actions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A	@	160.153.46.5	600 seconds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A	admin	160.153.46.5	600 seconds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A	mail	160.153.46.5	600 seconds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CNAME	webmail	@	1 Hour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CNAME	www	@	1 Hour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MX	@	mail.hamiltonlabs.com (Priority: 0)	1 Hour	Edit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NS	@	ns61.domaincontrol.com	1 Hour	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NS	@	ns62.domaincontrol.com	1 Hour	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SOA	@	Primary nameserver: ns61.domaincontrol.com.	600 seconds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59D9C3-A3F1-490A-B137-4C0AB101AB4D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DNS records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48B636-2BF5-4C28-A276-9DC90095773A}"/>
              </a:ext>
            </a:extLst>
          </p:cNvPr>
          <p:cNvSpPr/>
          <p:nvPr/>
        </p:nvSpPr>
        <p:spPr>
          <a:xfrm>
            <a:off x="804041" y="4968837"/>
            <a:ext cx="75359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An A record defines a host address.</a:t>
            </a:r>
            <a:br>
              <a:rPr lang="en-US" dirty="0"/>
            </a:br>
            <a:r>
              <a:rPr lang="en-US" dirty="0"/>
              <a:t>A CNAME record defines a canonical name for alias.</a:t>
            </a:r>
          </a:p>
          <a:p>
            <a:r>
              <a:rPr lang="en-US" dirty="0"/>
              <a:t>An MX (Mail </a:t>
            </a:r>
            <a:r>
              <a:rPr lang="en-US" dirty="0" err="1"/>
              <a:t>eXchange</a:t>
            </a:r>
            <a:r>
              <a:rPr lang="en-US" dirty="0"/>
              <a:t>) record defines a mail server.</a:t>
            </a:r>
          </a:p>
          <a:p>
            <a:r>
              <a:rPr lang="en-US" dirty="0"/>
              <a:t>An NS record defines a name server.</a:t>
            </a:r>
          </a:p>
          <a:p>
            <a:r>
              <a:rPr lang="en-US" dirty="0"/>
              <a:t>An SOA (Start of Authority) defines the primary name server.</a:t>
            </a:r>
          </a:p>
        </p:txBody>
      </p:sp>
    </p:spTree>
    <p:extLst>
      <p:ext uri="{BB962C8B-B14F-4D97-AF65-F5344CB8AC3E}">
        <p14:creationId xmlns:p14="http://schemas.microsoft.com/office/powerpoint/2010/main" val="4194563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0E5A9-9682-4A82-9AE1-ED7F6E71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DHCP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3D4642-B621-4765-A3A7-C6657C5EB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E57D48-F485-4BF9-9764-C612FC36F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782" y="1417638"/>
            <a:ext cx="3823442" cy="455524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36A98B-972C-43F7-8E76-A0616D520AEB}"/>
              </a:ext>
            </a:extLst>
          </p:cNvPr>
          <p:cNvSpPr/>
          <p:nvPr/>
        </p:nvSpPr>
        <p:spPr>
          <a:xfrm>
            <a:off x="735988" y="1417638"/>
            <a:ext cx="32910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We usually rely on DHCP (Dynamic Host Configuration Protocol) to assign an IP address to our machine and DNS server.</a:t>
            </a:r>
          </a:p>
        </p:txBody>
      </p:sp>
    </p:spTree>
    <p:extLst>
      <p:ext uri="{BB962C8B-B14F-4D97-AF65-F5344CB8AC3E}">
        <p14:creationId xmlns:p14="http://schemas.microsoft.com/office/powerpoint/2010/main" val="40096465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CB6769-8268-4E6A-A5BD-5102F8D5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17C65A-C299-4563-8CCB-1B0817C5FFB5}"/>
              </a:ext>
            </a:extLst>
          </p:cNvPr>
          <p:cNvSpPr/>
          <p:nvPr/>
        </p:nvSpPr>
        <p:spPr>
          <a:xfrm>
            <a:off x="486458" y="1311397"/>
            <a:ext cx="75359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ParsedUrl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CompleteUrl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*Service,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*Host,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*Port,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*Path;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ParsedUrl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url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~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ParsedUrl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654B83-C573-4C8D-8A27-156A7B5F8DE9}"/>
              </a:ext>
            </a:extLst>
          </p:cNvPr>
          <p:cNvSpPr/>
          <p:nvPr/>
        </p:nvSpPr>
        <p:spPr>
          <a:xfrm>
            <a:off x="486457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Let’s assume a simple mechanism for parsing a full URL  into the components.</a:t>
            </a:r>
          </a:p>
        </p:txBody>
      </p:sp>
    </p:spTree>
    <p:extLst>
      <p:ext uri="{BB962C8B-B14F-4D97-AF65-F5344CB8AC3E}">
        <p14:creationId xmlns:p14="http://schemas.microsoft.com/office/powerpoint/2010/main" val="20975239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CB6769-8268-4E6A-A5BD-5102F8D5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654B83-C573-4C8D-8A27-156A7B5F8DE9}"/>
              </a:ext>
            </a:extLst>
          </p:cNvPr>
          <p:cNvSpPr/>
          <p:nvPr/>
        </p:nvSpPr>
        <p:spPr>
          <a:xfrm>
            <a:off x="486457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Example use: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C92993-CA07-49B5-B39C-294038ADF6BF}"/>
              </a:ext>
            </a:extLst>
          </p:cNvPr>
          <p:cNvSpPr/>
          <p:nvPr/>
        </p:nvSpPr>
        <p:spPr>
          <a:xfrm>
            <a:off x="486456" y="1298305"/>
            <a:ext cx="75359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ParsedUrl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url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"http://localhost:5000/index.htm"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"Service =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url.Service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", Host =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url.Host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", Port =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url.Port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", Path =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url.Path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F9003-091D-4732-8F6E-CC5B1120FB6E}"/>
              </a:ext>
            </a:extLst>
          </p:cNvPr>
          <p:cNvSpPr/>
          <p:nvPr/>
        </p:nvSpPr>
        <p:spPr>
          <a:xfrm>
            <a:off x="486456" y="3565329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Should print: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ED915E-480D-4366-A1E5-175D233794A5}"/>
              </a:ext>
            </a:extLst>
          </p:cNvPr>
          <p:cNvSpPr/>
          <p:nvPr/>
        </p:nvSpPr>
        <p:spPr>
          <a:xfrm>
            <a:off x="584200" y="4227437"/>
            <a:ext cx="7975600" cy="523220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Service = http, Host = localhost, Port = 5000, Path = index.htm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8708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628676" y="968564"/>
            <a:ext cx="75359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netdb.h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*node,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*service,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*hints,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**res);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freeaddrinfo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res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255C51-7283-4BE7-9A78-1F9BD87D9EDB}"/>
              </a:ext>
            </a:extLst>
          </p:cNvPr>
          <p:cNvSpPr/>
          <p:nvPr/>
        </p:nvSpPr>
        <p:spPr>
          <a:xfrm>
            <a:off x="628676" y="3893289"/>
            <a:ext cx="75359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Given node and service, which identify an Internet host and a service, </a:t>
            </a:r>
            <a:r>
              <a:rPr lang="en-US" dirty="0" err="1"/>
              <a:t>getaddrinfo</a:t>
            </a:r>
            <a:r>
              <a:rPr lang="en-US" dirty="0"/>
              <a:t>() returns one or more </a:t>
            </a:r>
            <a:r>
              <a:rPr lang="en-US" dirty="0" err="1"/>
              <a:t>addrinfo</a:t>
            </a:r>
            <a:r>
              <a:rPr lang="en-US" dirty="0"/>
              <a:t> structures, each of which contains an Internet address that can be specified in a call to bind(2) or connect(2) to that website.</a:t>
            </a:r>
          </a:p>
        </p:txBody>
      </p:sp>
    </p:spTree>
    <p:extLst>
      <p:ext uri="{BB962C8B-B14F-4D97-AF65-F5344CB8AC3E}">
        <p14:creationId xmlns:p14="http://schemas.microsoft.com/office/powerpoint/2010/main" val="7551182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753591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Get the host address, supplying hints for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what we're looking for.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*address, hints;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memset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&amp;hints, 0,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hints )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hints.ai_family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AF_INET;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hints.ai_socktype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SOCK_STREAM;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hints.ai_protocol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IPPROTO_TCP;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getaddrResult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url.Host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url.Port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?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url.Port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"80"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&amp;hints, &amp;address );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an example use.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5A21FC-FB11-45F4-A3CC-AD1454A95F4E}"/>
              </a:ext>
            </a:extLst>
          </p:cNvPr>
          <p:cNvSpPr/>
          <p:nvPr/>
        </p:nvSpPr>
        <p:spPr>
          <a:xfrm>
            <a:off x="486459" y="452167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Later, it must be freed.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A29810-35D0-41B1-9AB7-80C468D0BCF7}"/>
              </a:ext>
            </a:extLst>
          </p:cNvPr>
          <p:cNvSpPr/>
          <p:nvPr/>
        </p:nvSpPr>
        <p:spPr>
          <a:xfrm>
            <a:off x="486458" y="5285126"/>
            <a:ext cx="75359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freeaddrinfo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address );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884592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628674" y="1820334"/>
            <a:ext cx="75359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ai_flags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ai_family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ai_socktype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ai_protocol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socklen_t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ai_addrlen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ai_canonname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ai_next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255C51-7283-4BE7-9A78-1F9BD87D9EDB}"/>
              </a:ext>
            </a:extLst>
          </p:cNvPr>
          <p:cNvSpPr/>
          <p:nvPr/>
        </p:nvSpPr>
        <p:spPr>
          <a:xfrm>
            <a:off x="628673" y="836938"/>
            <a:ext cx="75359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This is what the </a:t>
            </a:r>
            <a:r>
              <a:rPr lang="en-US" dirty="0" err="1"/>
              <a:t>addrinfo</a:t>
            </a:r>
            <a:r>
              <a:rPr lang="en-US" dirty="0"/>
              <a:t> structure looks like.  It contains an Internet address that can be specified in a call to bind(2) or connect(2).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18DD51-3EAC-4393-A0F4-94FF07EC1E0A}"/>
              </a:ext>
            </a:extLst>
          </p:cNvPr>
          <p:cNvSpPr/>
          <p:nvPr/>
        </p:nvSpPr>
        <p:spPr>
          <a:xfrm>
            <a:off x="628672" y="5334399"/>
            <a:ext cx="7425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PrintAddress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sockaddr_in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 )address-&gt;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 );</a:t>
            </a: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FEABB7-1003-4F3D-8C67-0EC9C9AF9A2B}"/>
              </a:ext>
            </a:extLst>
          </p:cNvPr>
          <p:cNvSpPr/>
          <p:nvPr/>
        </p:nvSpPr>
        <p:spPr>
          <a:xfrm>
            <a:off x="628672" y="4750499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interesting part is the </a:t>
            </a:r>
            <a:r>
              <a:rPr lang="en-US" dirty="0" err="1"/>
              <a:t>ai_addr</a:t>
            </a:r>
            <a:r>
              <a:rPr lang="en-US" dirty="0"/>
              <a:t>, the actual IP address, which we can print.</a:t>
            </a:r>
          </a:p>
        </p:txBody>
      </p:sp>
    </p:spTree>
    <p:extLst>
      <p:ext uri="{BB962C8B-B14F-4D97-AF65-F5344CB8AC3E}">
        <p14:creationId xmlns:p14="http://schemas.microsoft.com/office/powerpoint/2010/main" val="32494744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813224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PrintAddress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sockaddr_in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saLength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in_addr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&amp;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sin_addr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uint32_t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a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ntohl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s_addr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"Host address length =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saLength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 bytes"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"Family =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sin_family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</a:t>
            </a:r>
          </a:p>
          <a:p>
            <a:r>
              <a:rPr lang="fr-FR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fr-FR" sz="1600" dirty="0">
                <a:solidFill>
                  <a:srgbClr val="A31515"/>
                </a:solidFill>
                <a:latin typeface="Consolas" panose="020B0609020204030204" pitchFamily="49" charset="0"/>
              </a:rPr>
              <a:t>", port = "</a:t>
            </a:r>
            <a:r>
              <a:rPr lang="fr-FR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ntohs( </a:t>
            </a:r>
            <a:r>
              <a:rPr lang="fr-FR" sz="16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fr-FR" sz="16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fr-FR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sin_port</a:t>
            </a:r>
            <a:r>
              <a:rPr lang="fr-FR" sz="1600" dirty="0">
                <a:solidFill>
                  <a:srgbClr val="000000"/>
                </a:solidFill>
                <a:latin typeface="Consolas" panose="020B0609020204030204" pitchFamily="49" charset="0"/>
              </a:rPr>
              <a:t> ) &lt;&lt;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", address = 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( a &gt;&gt; 24 ) &lt;&lt;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'.'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( ( a &gt;&gt; 16 ) &amp; 0xff ) &lt;&lt;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'.'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( ( a &gt;&gt; 8 ) &amp; 0xff ) &lt;&lt;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'.'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( a &amp; 0xff ) &lt;&lt;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 simple print routine.</a:t>
            </a:r>
          </a:p>
        </p:txBody>
      </p:sp>
    </p:spTree>
    <p:extLst>
      <p:ext uri="{BB962C8B-B14F-4D97-AF65-F5344CB8AC3E}">
        <p14:creationId xmlns:p14="http://schemas.microsoft.com/office/powerpoint/2010/main" val="33399327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CB6769-8268-4E6A-A5BD-5102F8D5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654B83-C573-4C8D-8A27-156A7B5F8DE9}"/>
              </a:ext>
            </a:extLst>
          </p:cNvPr>
          <p:cNvSpPr/>
          <p:nvPr/>
        </p:nvSpPr>
        <p:spPr>
          <a:xfrm>
            <a:off x="486457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Example use: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C92993-CA07-49B5-B39C-294038ADF6BF}"/>
              </a:ext>
            </a:extLst>
          </p:cNvPr>
          <p:cNvSpPr/>
          <p:nvPr/>
        </p:nvSpPr>
        <p:spPr>
          <a:xfrm>
            <a:off x="486456" y="1298305"/>
            <a:ext cx="80733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getaddrResult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"www.nytimes.com"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"80"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&amp;hints, &amp;address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PrintAddress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sockaddr_in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 )address-&gt;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 );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F9003-091D-4732-8F6E-CC5B1120FB6E}"/>
              </a:ext>
            </a:extLst>
          </p:cNvPr>
          <p:cNvSpPr/>
          <p:nvPr/>
        </p:nvSpPr>
        <p:spPr>
          <a:xfrm>
            <a:off x="486456" y="3565329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Should print: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ED915E-480D-4366-A1E5-175D233794A5}"/>
              </a:ext>
            </a:extLst>
          </p:cNvPr>
          <p:cNvSpPr/>
          <p:nvPr/>
        </p:nvSpPr>
        <p:spPr>
          <a:xfrm>
            <a:off x="584200" y="4227437"/>
            <a:ext cx="7975600" cy="523220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Host address length = 16 bytes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Family = 2, port = 80, address = 151.101.185.164</a:t>
            </a:r>
          </a:p>
        </p:txBody>
      </p:sp>
    </p:spTree>
    <p:extLst>
      <p:ext uri="{BB962C8B-B14F-4D97-AF65-F5344CB8AC3E}">
        <p14:creationId xmlns:p14="http://schemas.microsoft.com/office/powerpoint/2010/main" val="38622716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BCF49-33CD-37B9-1763-A89D260A2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33F43-629C-2032-512B-AFB689659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22E8D-938E-A029-0390-C4620455C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read a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TCP/IP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Sockets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LinuxGetUrl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B56B29-2130-F51B-B84E-489E455F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1322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DF8555-F0A7-4988-AC13-9B45CC7ED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BD0C3F-B710-42B4-90B4-ECA68D50FF48}"/>
              </a:ext>
            </a:extLst>
          </p:cNvPr>
          <p:cNvSpPr/>
          <p:nvPr/>
        </p:nvSpPr>
        <p:spPr>
          <a:xfrm>
            <a:off x="711928" y="276886"/>
            <a:ext cx="7720143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socket(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domain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type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protocol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close(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700" dirty="0"/>
              <a:t>socket() creates an endpoint for communication and returns a file descriptor that can be used for reading and writing.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689638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DF8555-F0A7-4988-AC13-9B45CC7ED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BD0C3F-B710-42B4-90B4-ECA68D50FF48}"/>
              </a:ext>
            </a:extLst>
          </p:cNvPr>
          <p:cNvSpPr/>
          <p:nvPr/>
        </p:nvSpPr>
        <p:spPr>
          <a:xfrm>
            <a:off x="711928" y="276886"/>
            <a:ext cx="7720143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socket(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domain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type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protocol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close(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/>
              <a:t>The domain argument specifies a communication domain.  Here are the most common:</a:t>
            </a:r>
          </a:p>
          <a:p>
            <a:endParaRPr lang="en-US" dirty="0"/>
          </a:p>
          <a:p>
            <a:pPr>
              <a:tabLst>
                <a:tab pos="2292350" algn="l"/>
              </a:tabLst>
            </a:pPr>
            <a:r>
              <a:rPr lang="en-US" dirty="0"/>
              <a:t>Name 	Purpose</a:t>
            </a:r>
          </a:p>
          <a:p>
            <a:pPr>
              <a:tabLst>
                <a:tab pos="2292350" algn="l"/>
              </a:tabLst>
            </a:pPr>
            <a:r>
              <a:rPr lang="en-US" dirty="0"/>
              <a:t>AF_UNIX, AF_LOCAL	Local communication</a:t>
            </a:r>
          </a:p>
          <a:p>
            <a:pPr>
              <a:tabLst>
                <a:tab pos="2292350" algn="l"/>
              </a:tabLst>
            </a:pPr>
            <a:r>
              <a:rPr lang="da-DK" dirty="0"/>
              <a:t>AF_INET	IPv4 Internet protocols</a:t>
            </a:r>
          </a:p>
          <a:p>
            <a:pPr>
              <a:tabLst>
                <a:tab pos="2292350" algn="l"/>
              </a:tabLst>
            </a:pPr>
            <a:r>
              <a:rPr lang="da-DK" dirty="0"/>
              <a:t>AF_INET6	 IPv6 Internet protocols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68964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DF8555-F0A7-4988-AC13-9B45CC7ED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BD0C3F-B710-42B4-90B4-ECA68D50FF48}"/>
              </a:ext>
            </a:extLst>
          </p:cNvPr>
          <p:cNvSpPr/>
          <p:nvPr/>
        </p:nvSpPr>
        <p:spPr>
          <a:xfrm>
            <a:off x="711928" y="276886"/>
            <a:ext cx="7720143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socket(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domain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type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protocol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close(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/>
              <a:t>The socket has the indicated type, which specifies the communication semantics.  The most common is SOCK_STREAM, a sequenced, reliable connection with two-way byte streams.</a:t>
            </a:r>
          </a:p>
          <a:p>
            <a:endParaRPr lang="en-US" dirty="0"/>
          </a:p>
          <a:p>
            <a:r>
              <a:rPr lang="en-US" dirty="0"/>
              <a:t>The protocol is usually IPPROTO_TCP.</a:t>
            </a:r>
          </a:p>
        </p:txBody>
      </p:sp>
    </p:spTree>
    <p:extLst>
      <p:ext uri="{BB962C8B-B14F-4D97-AF65-F5344CB8AC3E}">
        <p14:creationId xmlns:p14="http://schemas.microsoft.com/office/powerpoint/2010/main" val="7437469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9DB18D-7762-44AA-A7B4-01BFD101A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5AC39A-A06E-4EA9-B3D2-59C591108CF8}"/>
              </a:ext>
            </a:extLst>
          </p:cNvPr>
          <p:cNvSpPr/>
          <p:nvPr/>
        </p:nvSpPr>
        <p:spPr>
          <a:xfrm>
            <a:off x="711928" y="354707"/>
            <a:ext cx="736249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connect(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socklen_t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addrlen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/>
              <a:t>connect() connects the socket to the specified IP address.  The </a:t>
            </a:r>
            <a:r>
              <a:rPr lang="en-US" dirty="0" err="1"/>
              <a:t>addrlen</a:t>
            </a:r>
            <a:r>
              <a:rPr lang="en-US" dirty="0"/>
              <a:t> argument specifies the size of </a:t>
            </a:r>
            <a:r>
              <a:rPr lang="en-US" dirty="0" err="1"/>
              <a:t>addr</a:t>
            </a:r>
            <a:r>
              <a:rPr lang="en-US" dirty="0"/>
              <a:t> structure.</a:t>
            </a:r>
          </a:p>
        </p:txBody>
      </p:sp>
    </p:spTree>
    <p:extLst>
      <p:ext uri="{BB962C8B-B14F-4D97-AF65-F5344CB8AC3E}">
        <p14:creationId xmlns:p14="http://schemas.microsoft.com/office/powerpoint/2010/main" val="7486804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81322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Create a TCP/IP socket.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 = socket( AF_INET, SOCK_STREAM, IPPROTO_TCP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s != -1 );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Connect the socket to the host address.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connectResult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connect( s, address-&gt;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connectResult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0 );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an example creating a socket and connecting it to an address.</a:t>
            </a:r>
          </a:p>
        </p:txBody>
      </p:sp>
    </p:spTree>
    <p:extLst>
      <p:ext uri="{BB962C8B-B14F-4D97-AF65-F5344CB8AC3E}">
        <p14:creationId xmlns:p14="http://schemas.microsoft.com/office/powerpoint/2010/main" val="9778698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F18E5D-5C09-408D-B767-756206EB5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BD9E2-7982-4AD1-A346-C2AA0032312C}"/>
              </a:ext>
            </a:extLst>
          </p:cNvPr>
          <p:cNvSpPr/>
          <p:nvPr/>
        </p:nvSpPr>
        <p:spPr>
          <a:xfrm>
            <a:off x="711928" y="354707"/>
            <a:ext cx="78960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send(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flags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recv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flags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dirty="0"/>
              <a:t>send() writes data into the socket.  </a:t>
            </a:r>
            <a:r>
              <a:rPr lang="en-US" dirty="0" err="1"/>
              <a:t>recv</a:t>
            </a:r>
            <a:r>
              <a:rPr lang="en-US" dirty="0"/>
              <a:t>() reads data.  Flags allow close-on-exec, </a:t>
            </a:r>
            <a:r>
              <a:rPr lang="en-US" dirty="0" err="1"/>
              <a:t>noblocking</a:t>
            </a:r>
            <a:r>
              <a:rPr lang="en-US" dirty="0"/>
              <a:t> reads/writes and other options.</a:t>
            </a:r>
          </a:p>
          <a:p>
            <a:endParaRPr lang="en-US" dirty="0"/>
          </a:p>
          <a:p>
            <a:r>
              <a:rPr lang="en-US" dirty="0"/>
              <a:t>The only difference between send() and write() or between </a:t>
            </a:r>
            <a:r>
              <a:rPr lang="en-US" dirty="0" err="1"/>
              <a:t>recv</a:t>
            </a:r>
            <a:r>
              <a:rPr lang="en-US" dirty="0"/>
              <a:t>() and read() is the presence of the optional flags.  With a zero flags argument, send() is equivalent to write() and </a:t>
            </a:r>
            <a:r>
              <a:rPr lang="en-US" dirty="0" err="1"/>
              <a:t>recv</a:t>
            </a:r>
            <a:r>
              <a:rPr lang="en-US" dirty="0"/>
              <a:t>() is equivalent to read().</a:t>
            </a:r>
          </a:p>
        </p:txBody>
      </p:sp>
    </p:spTree>
    <p:extLst>
      <p:ext uri="{BB962C8B-B14F-4D97-AF65-F5344CB8AC3E}">
        <p14:creationId xmlns:p14="http://schemas.microsoft.com/office/powerpoint/2010/main" val="9894599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1011752" y="1859340"/>
            <a:ext cx="81322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GET / HTTP/1.1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Host: www.nytimes.com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User-Agent: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LinuxGetUrl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/2.0 nham@umich.edu (Linux)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Accept: */*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Accept-Encoding: identity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Connection: close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 sample GET message we might send.  Notice that the User-agent field must contain your contact info in 440.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5485A8-4038-4C27-B000-7851850CAD5E}"/>
              </a:ext>
            </a:extLst>
          </p:cNvPr>
          <p:cNvSpPr/>
          <p:nvPr/>
        </p:nvSpPr>
        <p:spPr>
          <a:xfrm>
            <a:off x="486460" y="4025126"/>
            <a:ext cx="753591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Some sites will not even respond without a User-Agent field.  It’s a free text field and can be anything as long as it exists.  It’s typically the name of the software product that generated the Get + a slash followed by a version number.  The OS or build environment is usually given in </a:t>
            </a:r>
            <a:r>
              <a:rPr lang="en-US" dirty="0" err="1"/>
              <a:t>parens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 Accept: and Accept-Encoding: fields are not required but typically provided.</a:t>
            </a:r>
          </a:p>
        </p:txBody>
      </p:sp>
    </p:spTree>
    <p:extLst>
      <p:ext uri="{BB962C8B-B14F-4D97-AF65-F5344CB8AC3E}">
        <p14:creationId xmlns:p14="http://schemas.microsoft.com/office/powerpoint/2010/main" val="8437393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8132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getMessage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: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send( s,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getMessage.c_str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getMessage.length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), 0 );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an example sending the Get message over socket s.</a:t>
            </a:r>
          </a:p>
        </p:txBody>
      </p:sp>
    </p:spTree>
    <p:extLst>
      <p:ext uri="{BB962C8B-B14F-4D97-AF65-F5344CB8AC3E}">
        <p14:creationId xmlns:p14="http://schemas.microsoft.com/office/powerpoint/2010/main" val="7253411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81322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buffer[ 10240 ];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bytes;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( bytes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recv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s, buffer,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buffer ), 0 ) ) &gt; 0 )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write( 1, buffer, bytes );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an example reading from a socket and writing to </a:t>
            </a:r>
            <a:r>
              <a:rPr lang="en-US" dirty="0" err="1"/>
              <a:t>stdout</a:t>
            </a:r>
            <a:r>
              <a:rPr lang="en-US" dirty="0"/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A898C1-FC5F-4C24-A6F6-1B72DF2E6D28}"/>
              </a:ext>
            </a:extLst>
          </p:cNvPr>
          <p:cNvSpPr/>
          <p:nvPr/>
        </p:nvSpPr>
        <p:spPr>
          <a:xfrm>
            <a:off x="486460" y="3429000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We’ll talk more about read( ) and write( ) when we get to the filesystem.</a:t>
            </a:r>
          </a:p>
        </p:txBody>
      </p:sp>
    </p:spTree>
    <p:extLst>
      <p:ext uri="{BB962C8B-B14F-4D97-AF65-F5344CB8AC3E}">
        <p14:creationId xmlns:p14="http://schemas.microsoft.com/office/powerpoint/2010/main" val="10157741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1E9D6-0E09-A7CA-4FEF-473FD444B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16797-FCED-4420-CF14-E0A96D620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B680E-7B83-D4EC-980D-628CF0C2E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read a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TCP/IP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Sockets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C00000"/>
                </a:solidFill>
              </a:rPr>
              <a:t>LinuxGetUrl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097B1-E194-CE4B-2DA1-BC487A934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890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636562" y="870983"/>
            <a:ext cx="813224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netdb.h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</a:p>
          <a:p>
            <a:endParaRPr lang="en-US" sz="1600" dirty="0">
              <a:solidFill>
                <a:srgbClr val="A31515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Parse the URL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Get the host address.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Create a TCP/IP socket.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Connect the socket to the host address.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Send a GET message.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Read from the socket until there's no more data, copying it to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stdout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Close the socket and free the address info structure.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0A1104-7D61-4853-9F50-4DE520FD2404}"/>
              </a:ext>
            </a:extLst>
          </p:cNvPr>
          <p:cNvSpPr/>
          <p:nvPr/>
        </p:nvSpPr>
        <p:spPr>
          <a:xfrm>
            <a:off x="636562" y="477817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the entire main( ), minus only all the code that you will have to write.</a:t>
            </a:r>
          </a:p>
        </p:txBody>
      </p:sp>
    </p:spTree>
    <p:extLst>
      <p:ext uri="{BB962C8B-B14F-4D97-AF65-F5344CB8AC3E}">
        <p14:creationId xmlns:p14="http://schemas.microsoft.com/office/powerpoint/2010/main" val="2932297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19555</TotalTime>
  <Words>3692</Words>
  <Application>Microsoft Office PowerPoint</Application>
  <PresentationFormat>On-screen Show (4:3)</PresentationFormat>
  <Paragraphs>674</Paragraphs>
  <Slides>70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6" baseType="lpstr">
      <vt:lpstr>Arial</vt:lpstr>
      <vt:lpstr>Calibri</vt:lpstr>
      <vt:lpstr>Consolas</vt:lpstr>
      <vt:lpstr>Google Sans</vt:lpstr>
      <vt:lpstr>Verdana</vt:lpstr>
      <vt:lpstr>Office Theme</vt:lpstr>
      <vt:lpstr>EECS 498 System Design of a Search Engine Winter 2026 Lecture 10:  TCP/IP DNS and Sockets</vt:lpstr>
      <vt:lpstr>agenda</vt:lpstr>
      <vt:lpstr>agenda</vt:lpstr>
      <vt:lpstr>details</vt:lpstr>
      <vt:lpstr>agenda</vt:lpstr>
      <vt:lpstr>survey results</vt:lpstr>
      <vt:lpstr>survey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 standings</vt:lpstr>
      <vt:lpstr>agenda</vt:lpstr>
      <vt:lpstr>PowerPoint Presentation</vt:lpstr>
      <vt:lpstr>PowerPoint Presentation</vt:lpstr>
      <vt:lpstr>reading and serving webpages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PowerPoint Presentation</vt:lpstr>
      <vt:lpstr>the application layer</vt:lpstr>
      <vt:lpstr>the application layer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IP routing</vt:lpstr>
      <vt:lpstr>PowerPoint Presentation</vt:lpstr>
      <vt:lpstr>PowerPoint Presentation</vt:lpstr>
      <vt:lpstr>agenda</vt:lpstr>
      <vt:lpstr>to get an IP address</vt:lpstr>
      <vt:lpstr>PowerPoint Presentation</vt:lpstr>
      <vt:lpstr>DHCP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Tcp-Ip DNS sockets</dc:title>
  <dc:creator>Nicole Hamilton</dc:creator>
  <cp:lastModifiedBy>Nicole Hamilton</cp:lastModifiedBy>
  <cp:revision>777</cp:revision>
  <dcterms:created xsi:type="dcterms:W3CDTF">2014-10-28T21:56:04Z</dcterms:created>
  <dcterms:modified xsi:type="dcterms:W3CDTF">2026-10-13T23:22:09Z</dcterms:modified>
</cp:coreProperties>
</file>